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4"/>
  </p:notesMasterIdLst>
  <p:sldIdLst>
    <p:sldId id="268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336" r:id="rId21"/>
    <p:sldId id="337" r:id="rId22"/>
    <p:sldId id="338" r:id="rId23"/>
    <p:sldId id="339" r:id="rId24"/>
    <p:sldId id="340" r:id="rId25"/>
    <p:sldId id="341" r:id="rId26"/>
    <p:sldId id="349" r:id="rId27"/>
    <p:sldId id="350" r:id="rId28"/>
    <p:sldId id="351" r:id="rId29"/>
    <p:sldId id="352" r:id="rId30"/>
    <p:sldId id="353" r:id="rId31"/>
    <p:sldId id="354" r:id="rId32"/>
    <p:sldId id="355" r:id="rId33"/>
    <p:sldId id="356" r:id="rId34"/>
    <p:sldId id="357" r:id="rId35"/>
    <p:sldId id="358" r:id="rId36"/>
    <p:sldId id="359" r:id="rId37"/>
    <p:sldId id="360" r:id="rId38"/>
    <p:sldId id="361" r:id="rId39"/>
    <p:sldId id="362" r:id="rId40"/>
    <p:sldId id="363" r:id="rId41"/>
    <p:sldId id="364" r:id="rId42"/>
    <p:sldId id="267" r:id="rId4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ED8"/>
          </a:solidFill>
        </a:fill>
      </a:tcStyle>
    </a:wholeTbl>
    <a:band2H>
      <a:tcTxStyle/>
      <a:tcStyle>
        <a:tcBdr/>
        <a:fill>
          <a:solidFill>
            <a:srgbClr val="E6E8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3E5"/>
          </a:solidFill>
        </a:fill>
      </a:tcStyle>
    </a:wholeTbl>
    <a:band2H>
      <a:tcTxStyle/>
      <a:tcStyle>
        <a:tcBdr/>
        <a:fill>
          <a:solidFill>
            <a:srgbClr val="E6EAF2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0E7D3"/>
          </a:solidFill>
        </a:fill>
      </a:tcStyle>
    </a:wholeTbl>
    <a:band2H>
      <a:tcTxStyle/>
      <a:tcStyle>
        <a:tcBdr/>
        <a:fill>
          <a:solidFill>
            <a:srgbClr val="F8F3EA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7E7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01600" cap="flat">
              <a:solidFill>
                <a:srgbClr val="2D2C41"/>
              </a:solidFill>
              <a:prstDash val="solid"/>
              <a:round/>
            </a:ln>
          </a:top>
          <a:bottom>
            <a:ln w="508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50800" cap="flat">
              <a:solidFill>
                <a:srgbClr val="2D2C41"/>
              </a:solidFill>
              <a:prstDash val="solid"/>
              <a:round/>
            </a:ln>
          </a:top>
          <a:bottom>
            <a:ln w="508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BCD"/>
          </a:solidFill>
        </a:fill>
      </a:tcStyle>
    </a:wholeTbl>
    <a:band2H>
      <a:tcTxStyle/>
      <a:tcStyle>
        <a:tcBdr/>
        <a:fill>
          <a:solidFill>
            <a:srgbClr val="E7E7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C4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C4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C4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25400" cap="flat">
              <a:solidFill>
                <a:srgbClr val="2D2C41"/>
              </a:solidFill>
              <a:prstDash val="solid"/>
              <a:round/>
            </a:ln>
          </a:top>
          <a:bottom>
            <a:ln w="254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solidFill>
            <a:srgbClr val="2D2C41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25400" cap="flat">
              <a:solidFill>
                <a:srgbClr val="2D2C41"/>
              </a:solidFill>
              <a:prstDash val="solid"/>
              <a:round/>
            </a:ln>
          </a:top>
          <a:bottom>
            <a:ln w="254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solidFill>
            <a:srgbClr val="2D2C41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101600" cap="flat">
              <a:solidFill>
                <a:srgbClr val="2D2C41"/>
              </a:solidFill>
              <a:prstDash val="solid"/>
              <a:round/>
            </a:ln>
          </a:top>
          <a:bottom>
            <a:ln w="254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25400" cap="flat">
              <a:solidFill>
                <a:srgbClr val="2D2C41"/>
              </a:solidFill>
              <a:prstDash val="solid"/>
              <a:round/>
            </a:ln>
          </a:top>
          <a:bottom>
            <a:ln w="508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chemeClr val="accent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3E5"/>
          </a:solidFill>
        </a:fill>
      </a:tcStyle>
    </a:wholeTbl>
    <a:band2H>
      <a:tcTxStyle/>
      <a:tcStyle>
        <a:tcBdr/>
        <a:fill>
          <a:solidFill>
            <a:srgbClr val="E6EAF2"/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 varScale="1">
        <p:scale>
          <a:sx n="43" d="100"/>
          <a:sy n="43" d="100"/>
        </p:scale>
        <p:origin x="581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2" name="Shape 21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828800" latinLnBrk="0">
      <a:defRPr sz="2400">
        <a:latin typeface="+mn-lt"/>
        <a:ea typeface="+mn-ea"/>
        <a:cs typeface="+mn-cs"/>
        <a:sym typeface="Calibri"/>
      </a:defRPr>
    </a:lvl1pPr>
    <a:lvl2pPr indent="228600" defTabSz="1828800" latinLnBrk="0">
      <a:defRPr sz="2400">
        <a:latin typeface="+mn-lt"/>
        <a:ea typeface="+mn-ea"/>
        <a:cs typeface="+mn-cs"/>
        <a:sym typeface="Calibri"/>
      </a:defRPr>
    </a:lvl2pPr>
    <a:lvl3pPr indent="457200" defTabSz="1828800" latinLnBrk="0">
      <a:defRPr sz="2400">
        <a:latin typeface="+mn-lt"/>
        <a:ea typeface="+mn-ea"/>
        <a:cs typeface="+mn-cs"/>
        <a:sym typeface="Calibri"/>
      </a:defRPr>
    </a:lvl3pPr>
    <a:lvl4pPr indent="685800" defTabSz="1828800" latinLnBrk="0">
      <a:defRPr sz="2400">
        <a:latin typeface="+mn-lt"/>
        <a:ea typeface="+mn-ea"/>
        <a:cs typeface="+mn-cs"/>
        <a:sym typeface="Calibri"/>
      </a:defRPr>
    </a:lvl4pPr>
    <a:lvl5pPr indent="914400" defTabSz="1828800" latinLnBrk="0">
      <a:defRPr sz="2400">
        <a:latin typeface="+mn-lt"/>
        <a:ea typeface="+mn-ea"/>
        <a:cs typeface="+mn-cs"/>
        <a:sym typeface="Calibri"/>
      </a:defRPr>
    </a:lvl5pPr>
    <a:lvl6pPr indent="1143000" defTabSz="1828800" latinLnBrk="0">
      <a:defRPr sz="2400">
        <a:latin typeface="+mn-lt"/>
        <a:ea typeface="+mn-ea"/>
        <a:cs typeface="+mn-cs"/>
        <a:sym typeface="Calibri"/>
      </a:defRPr>
    </a:lvl6pPr>
    <a:lvl7pPr indent="1371600" defTabSz="1828800" latinLnBrk="0">
      <a:defRPr sz="2400">
        <a:latin typeface="+mn-lt"/>
        <a:ea typeface="+mn-ea"/>
        <a:cs typeface="+mn-cs"/>
        <a:sym typeface="Calibri"/>
      </a:defRPr>
    </a:lvl7pPr>
    <a:lvl8pPr indent="1600200" defTabSz="1828800" latinLnBrk="0">
      <a:defRPr sz="2400">
        <a:latin typeface="+mn-lt"/>
        <a:ea typeface="+mn-ea"/>
        <a:cs typeface="+mn-cs"/>
        <a:sym typeface="Calibri"/>
      </a:defRPr>
    </a:lvl8pPr>
    <a:lvl9pPr indent="1828800" defTabSz="1828800" latinLnBrk="0">
      <a:defRPr sz="24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9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9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1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10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1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10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" name="Google Shape;1282;p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0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" name="Google Shape;1297;p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p10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" name="Google Shape;1337;p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10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4" name="Google Shape;1344;p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0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10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p10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8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8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9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9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xfrm>
            <a:off x="1151343" y="7792000"/>
            <a:ext cx="18288001" cy="1292663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51343" y="9100000"/>
            <a:ext cx="18288001" cy="1014767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rgbClr val="FFFFFF"/>
                </a:solidFill>
              </a:defRPr>
            </a:lvl1pPr>
            <a:lvl2pPr>
              <a:defRPr sz="5200">
                <a:solidFill>
                  <a:srgbClr val="FFFFFF"/>
                </a:solidFill>
              </a:defRPr>
            </a:lvl2pPr>
            <a:lvl3pPr>
              <a:defRPr sz="5200">
                <a:solidFill>
                  <a:srgbClr val="FFFFFF"/>
                </a:solidFill>
              </a:defRPr>
            </a:lvl3pPr>
            <a:lvl4pPr>
              <a:defRPr sz="5200">
                <a:solidFill>
                  <a:srgbClr val="FFFFFF"/>
                </a:solidFill>
              </a:defRPr>
            </a:lvl4pPr>
            <a:lvl5pPr>
              <a:defRPr sz="5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Freeform 8"/>
          <p:cNvSpPr/>
          <p:nvPr/>
        </p:nvSpPr>
        <p:spPr>
          <a:xfrm rot="16200000" flipH="1">
            <a:off x="11338477" y="668469"/>
            <a:ext cx="6524360" cy="195666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502"/>
                </a:moveTo>
                <a:cubicBezTo>
                  <a:pt x="21600" y="14334"/>
                  <a:pt x="21600" y="7167"/>
                  <a:pt x="21600" y="0"/>
                </a:cubicBezTo>
                <a:lnTo>
                  <a:pt x="18913" y="2659"/>
                </a:lnTo>
                <a:lnTo>
                  <a:pt x="0" y="21600"/>
                </a:lnTo>
                <a:lnTo>
                  <a:pt x="21600" y="21502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21"/>
          </p:nvPr>
        </p:nvSpPr>
        <p:spPr>
          <a:xfrm>
            <a:off x="1151343" y="10674257"/>
            <a:ext cx="18288001" cy="949749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8" name="Freeform 7"/>
          <p:cNvSpPr/>
          <p:nvPr/>
        </p:nvSpPr>
        <p:spPr>
          <a:xfrm rot="10800000" flipH="1">
            <a:off x="20819006" y="-2"/>
            <a:ext cx="3564991" cy="106742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pic>
        <p:nvPicPr>
          <p:cNvPr id="19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816" y="1039719"/>
            <a:ext cx="5600701" cy="3136609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13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pic>
        <p:nvPicPr>
          <p:cNvPr id="114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23" name="Freeform 9"/>
          <p:cNvSpPr/>
          <p:nvPr/>
        </p:nvSpPr>
        <p:spPr>
          <a:xfrm rot="16200000" flipH="1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ackground Only: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Freeform 6"/>
          <p:cNvGrpSpPr/>
          <p:nvPr/>
        </p:nvGrpSpPr>
        <p:grpSpPr>
          <a:xfrm>
            <a:off x="0" y="0"/>
            <a:ext cx="24383999" cy="9318283"/>
            <a:chOff x="0" y="0"/>
            <a:chExt cx="24383998" cy="9318282"/>
          </a:xfrm>
        </p:grpSpPr>
        <p:sp>
          <p:nvSpPr>
            <p:cNvPr id="131" name="Shape"/>
            <p:cNvSpPr/>
            <p:nvPr/>
          </p:nvSpPr>
          <p:spPr>
            <a:xfrm rot="5400000" flipH="1">
              <a:off x="7532858" y="-7532859"/>
              <a:ext cx="9318283" cy="2438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18877" y="0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  <a:endParaRPr/>
            </a:p>
          </p:txBody>
        </p:sp>
        <p:sp>
          <p:nvSpPr>
            <p:cNvPr id="132" name="Text"/>
            <p:cNvSpPr txBox="1"/>
            <p:nvPr/>
          </p:nvSpPr>
          <p:spPr>
            <a:xfrm rot="5400000">
              <a:off x="7532858" y="4308479"/>
              <a:ext cx="9318283" cy="701324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 </a:t>
              </a:r>
            </a:p>
          </p:txBody>
        </p:sp>
      </p:grpSp>
      <p:sp>
        <p:nvSpPr>
          <p:cNvPr id="134" name="Freeform 4"/>
          <p:cNvSpPr/>
          <p:nvPr/>
        </p:nvSpPr>
        <p:spPr>
          <a:xfrm rot="10800000" flipH="1">
            <a:off x="21237971" y="0"/>
            <a:ext cx="3146029" cy="9419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pic>
        <p:nvPicPr>
          <p:cNvPr id="135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5717" y="8527791"/>
            <a:ext cx="7363370" cy="4123771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Text"/>
          <p:cNvSpPr txBox="1">
            <a:spLocks noGrp="1"/>
          </p:cNvSpPr>
          <p:nvPr>
            <p:ph type="title"/>
          </p:nvPr>
        </p:nvSpPr>
        <p:spPr>
          <a:xfrm>
            <a:off x="1151343" y="7792000"/>
            <a:ext cx="18288001" cy="1292663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51343" y="9100000"/>
            <a:ext cx="18288001" cy="1014767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rgbClr val="FFFFFF"/>
                </a:solidFill>
              </a:defRPr>
            </a:lvl1pPr>
            <a:lvl2pPr>
              <a:defRPr sz="5200">
                <a:solidFill>
                  <a:srgbClr val="FFFFFF"/>
                </a:solidFill>
              </a:defRPr>
            </a:lvl2pPr>
            <a:lvl3pPr>
              <a:defRPr sz="5200">
                <a:solidFill>
                  <a:srgbClr val="FFFFFF"/>
                </a:solidFill>
              </a:defRPr>
            </a:lvl3pPr>
            <a:lvl4pPr>
              <a:defRPr sz="5200">
                <a:solidFill>
                  <a:srgbClr val="FFFFFF"/>
                </a:solidFill>
              </a:defRPr>
            </a:lvl4pPr>
            <a:lvl5pPr>
              <a:defRPr sz="5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Freeform 8"/>
          <p:cNvSpPr/>
          <p:nvPr/>
        </p:nvSpPr>
        <p:spPr>
          <a:xfrm rot="16200000" flipH="1">
            <a:off x="11338477" y="668469"/>
            <a:ext cx="6524360" cy="195666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502"/>
                </a:moveTo>
                <a:cubicBezTo>
                  <a:pt x="21600" y="14334"/>
                  <a:pt x="21600" y="7167"/>
                  <a:pt x="21600" y="0"/>
                </a:cubicBezTo>
                <a:lnTo>
                  <a:pt x="18913" y="2659"/>
                </a:lnTo>
                <a:lnTo>
                  <a:pt x="0" y="21600"/>
                </a:lnTo>
                <a:lnTo>
                  <a:pt x="21600" y="21502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46" name="Text Placeholder 13"/>
          <p:cNvSpPr>
            <a:spLocks noGrp="1"/>
          </p:cNvSpPr>
          <p:nvPr>
            <p:ph type="body" sz="quarter" idx="21"/>
          </p:nvPr>
        </p:nvSpPr>
        <p:spPr>
          <a:xfrm>
            <a:off x="1151343" y="10674257"/>
            <a:ext cx="18288001" cy="949749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47" name="Freeform 7"/>
          <p:cNvSpPr/>
          <p:nvPr/>
        </p:nvSpPr>
        <p:spPr>
          <a:xfrm rot="10800000" flipH="1">
            <a:off x="20819006" y="-2"/>
            <a:ext cx="3564991" cy="106742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pic>
        <p:nvPicPr>
          <p:cNvPr id="148" name="Picture 9" descr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816" y="1039719"/>
            <a:ext cx="5600701" cy="3136609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57" name="Freeform 9"/>
          <p:cNvSpPr/>
          <p:nvPr/>
        </p:nvSpPr>
        <p:spPr>
          <a:xfrm rot="16200000" flipH="1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66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pic>
        <p:nvPicPr>
          <p:cNvPr id="167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69" name="Freeform 9"/>
          <p:cNvSpPr/>
          <p:nvPr/>
        </p:nvSpPr>
        <p:spPr>
          <a:xfrm rot="16200000" flipH="1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78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pic>
        <p:nvPicPr>
          <p:cNvPr id="179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 sz="6400">
                <a:solidFill>
                  <a:srgbClr val="002C77"/>
                </a:solidFill>
              </a:defRPr>
            </a:pPr>
            <a:endParaRPr/>
          </a:p>
        </p:txBody>
      </p:sp>
      <p:sp>
        <p:nvSpPr>
          <p:cNvPr id="189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0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2" name="Freeform 9"/>
          <p:cNvSpPr/>
          <p:nvPr/>
        </p:nvSpPr>
        <p:spPr>
          <a:xfrm rot="16200000" flipH="1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 sz="6400">
                <a:solidFill>
                  <a:srgbClr val="002C77"/>
                </a:solidFill>
              </a:defRPr>
            </a:pPr>
            <a:endParaRPr/>
          </a:p>
        </p:txBody>
      </p:sp>
      <p:sp>
        <p:nvSpPr>
          <p:cNvPr id="201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02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0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>
  <p:cSld name="2_Title Slide">
    <p:bg>
      <p:bgPr>
        <a:solidFill>
          <a:schemeClr val="accen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20"/>
          <p:cNvSpPr txBox="1">
            <a:spLocks noGrp="1"/>
          </p:cNvSpPr>
          <p:nvPr>
            <p:ph type="title"/>
          </p:nvPr>
        </p:nvSpPr>
        <p:spPr>
          <a:xfrm>
            <a:off x="1151343" y="7792000"/>
            <a:ext cx="18288001" cy="1292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Arial"/>
              <a:buNone/>
              <a:defRPr sz="80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0"/>
          <p:cNvSpPr txBox="1">
            <a:spLocks noGrp="1"/>
          </p:cNvSpPr>
          <p:nvPr>
            <p:ph type="body" idx="1"/>
          </p:nvPr>
        </p:nvSpPr>
        <p:spPr>
          <a:xfrm>
            <a:off x="1151343" y="9100000"/>
            <a:ext cx="18288001" cy="101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Arial"/>
              <a:buNone/>
              <a:defRPr sz="52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Arial"/>
              <a:buNone/>
              <a:defRPr sz="5200">
                <a:solidFill>
                  <a:srgbClr val="FFFFFF"/>
                </a:solidFill>
              </a:defRPr>
            </a:lvl2pPr>
            <a:lvl3pPr marL="1371600" lvl="2" indent="-2286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Arial"/>
              <a:buNone/>
              <a:defRPr sz="5200">
                <a:solidFill>
                  <a:srgbClr val="FFFFFF"/>
                </a:solidFill>
              </a:defRPr>
            </a:lvl3pPr>
            <a:lvl4pPr marL="1828800" lvl="3" indent="-2286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Arial"/>
              <a:buNone/>
              <a:defRPr sz="5200">
                <a:solidFill>
                  <a:srgbClr val="FFFFFF"/>
                </a:solidFill>
              </a:defRPr>
            </a:lvl4pPr>
            <a:lvl5pPr marL="2286000" lvl="4" indent="-2286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Arial"/>
              <a:buNone/>
              <a:defRPr sz="5200"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120"/>
          <p:cNvSpPr/>
          <p:nvPr/>
        </p:nvSpPr>
        <p:spPr>
          <a:xfrm rot="-5400000" flipH="1">
            <a:off x="11338477" y="668469"/>
            <a:ext cx="6524360" cy="195666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502"/>
                </a:moveTo>
                <a:cubicBezTo>
                  <a:pt x="21600" y="14334"/>
                  <a:pt x="21600" y="7167"/>
                  <a:pt x="21600" y="0"/>
                </a:cubicBezTo>
                <a:lnTo>
                  <a:pt x="18913" y="2659"/>
                </a:lnTo>
                <a:lnTo>
                  <a:pt x="0" y="21600"/>
                </a:lnTo>
                <a:lnTo>
                  <a:pt x="21600" y="21502"/>
                </a:lnTo>
                <a:close/>
              </a:path>
            </a:pathLst>
          </a:custGeom>
          <a:solidFill>
            <a:srgbClr val="000000">
              <a:alpha val="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20"/>
          <p:cNvSpPr txBox="1">
            <a:spLocks noGrp="1"/>
          </p:cNvSpPr>
          <p:nvPr>
            <p:ph type="body" idx="2"/>
          </p:nvPr>
        </p:nvSpPr>
        <p:spPr>
          <a:xfrm>
            <a:off x="1151343" y="10674257"/>
            <a:ext cx="18288001" cy="94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13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120"/>
          <p:cNvSpPr/>
          <p:nvPr/>
        </p:nvSpPr>
        <p:spPr>
          <a:xfrm rot="10800000" flipH="1">
            <a:off x="20819006" y="-2"/>
            <a:ext cx="3564991" cy="1067426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>
              <a:alpha val="89803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120" descr="Picture 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816" y="1039719"/>
            <a:ext cx="5600701" cy="3136609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20"/>
          <p:cNvSpPr txBox="1">
            <a:spLocks noGrp="1"/>
          </p:cNvSpPr>
          <p:nvPr>
            <p:ph type="sldNum" idx="1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2400"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2400"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2400"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2400"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2400"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2400"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2400"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2400"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2400"/>
              <a:buFont typeface="Arial"/>
              <a:buNone/>
              <a:defRPr sz="24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6299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8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: Emphasi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Rectangle 5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rgbClr val="003D75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pic>
        <p:nvPicPr>
          <p:cNvPr id="3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1663700" y="8053888"/>
            <a:ext cx="21031200" cy="1071063"/>
          </a:xfrm>
          <a:prstGeom prst="rect">
            <a:avLst/>
          </a:prstGeom>
        </p:spPr>
        <p:txBody>
          <a:bodyPr anchor="b"/>
          <a:lstStyle>
            <a:lvl1pPr>
              <a:defRPr sz="6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63700" y="9178925"/>
            <a:ext cx="21031200" cy="30003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Freeform 9"/>
          <p:cNvSpPr/>
          <p:nvPr/>
        </p:nvSpPr>
        <p:spPr>
          <a:xfrm rot="10800000" flipH="1">
            <a:off x="18755413" y="0"/>
            <a:ext cx="5628597" cy="1371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17579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50" name="Freeform 5"/>
          <p:cNvSpPr/>
          <p:nvPr/>
        </p:nvSpPr>
        <p:spPr>
          <a:xfrm rot="16200000" flipH="1">
            <a:off x="15845359" y="5177351"/>
            <a:ext cx="4275535" cy="128017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>
            <a:spLocks noGrp="1"/>
          </p:cNvSpPr>
          <p:nvPr>
            <p:ph type="title"/>
          </p:nvPr>
        </p:nvSpPr>
        <p:spPr>
          <a:xfrm>
            <a:off x="1679575" y="730250"/>
            <a:ext cx="21031201" cy="26511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79575" y="3362326"/>
            <a:ext cx="10315576" cy="1647825"/>
          </a:xfrm>
          <a:prstGeom prst="rect">
            <a:avLst/>
          </a:prstGeom>
        </p:spPr>
        <p:txBody>
          <a:bodyPr anchor="b"/>
          <a:lstStyle>
            <a:lvl1pPr>
              <a:defRPr sz="2800">
                <a:solidFill>
                  <a:schemeClr val="accent4"/>
                </a:solidFill>
              </a:defRPr>
            </a:lvl1pPr>
            <a:lvl2pPr>
              <a:defRPr sz="2800">
                <a:solidFill>
                  <a:schemeClr val="accent4"/>
                </a:solidFill>
              </a:defRPr>
            </a:lvl2pPr>
            <a:lvl3pPr>
              <a:defRPr sz="2800">
                <a:solidFill>
                  <a:schemeClr val="accent4"/>
                </a:solidFill>
              </a:defRPr>
            </a:lvl3pPr>
            <a:lvl4pPr>
              <a:defRPr sz="2800">
                <a:solidFill>
                  <a:schemeClr val="accent4"/>
                </a:solidFill>
              </a:defRPr>
            </a:lvl4pPr>
            <a:lvl5pPr>
              <a:defRPr sz="2800">
                <a:solidFill>
                  <a:schemeClr val="accent4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12344400" y="3362326"/>
            <a:ext cx="10366376" cy="1647825"/>
          </a:xfrm>
          <a:prstGeom prst="rect">
            <a:avLst/>
          </a:prstGeom>
        </p:spPr>
        <p:txBody>
          <a:bodyPr anchor="b"/>
          <a:lstStyle/>
          <a:p>
            <a:pPr>
              <a:defRPr sz="2800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69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pic>
        <p:nvPicPr>
          <p:cNvPr id="70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1679575" y="2378940"/>
            <a:ext cx="7864476" cy="173586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366375" y="1974850"/>
            <a:ext cx="12344401" cy="974725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1679575" y="4114800"/>
            <a:ext cx="7864475" cy="7623176"/>
          </a:xfrm>
          <a:prstGeom prst="rect">
            <a:avLst/>
          </a:prstGeom>
        </p:spPr>
        <p:txBody>
          <a:bodyPr/>
          <a:lstStyle/>
          <a:p>
            <a:pPr>
              <a:defRPr sz="3200"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90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pic>
        <p:nvPicPr>
          <p:cNvPr id="91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Body Level One…"/>
          <p:cNvSpPr txBox="1">
            <a:spLocks noGrp="1"/>
          </p:cNvSpPr>
          <p:nvPr>
            <p:ph type="body" idx="1"/>
          </p:nvPr>
        </p:nvSpPr>
        <p:spPr>
          <a:xfrm>
            <a:off x="1676400" y="730250"/>
            <a:ext cx="21031200" cy="870267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ull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101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pic>
        <p:nvPicPr>
          <p:cNvPr id="102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Picture Placeholder 2"/>
          <p:cNvSpPr>
            <a:spLocks noGrp="1"/>
          </p:cNvSpPr>
          <p:nvPr>
            <p:ph type="pic" idx="21"/>
          </p:nvPr>
        </p:nvSpPr>
        <p:spPr>
          <a:xfrm>
            <a:off x="0" y="40866"/>
            <a:ext cx="24384000" cy="136751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59682" y="4114800"/>
            <a:ext cx="5898356" cy="7623176"/>
          </a:xfrm>
          <a:prstGeom prst="rect">
            <a:avLst/>
          </a:prstGeom>
          <a:solidFill>
            <a:schemeClr val="accent1">
              <a:alpha val="85000"/>
            </a:schemeClr>
          </a:solidFill>
          <a:ln w="25400"/>
        </p:spPr>
        <p:txBody>
          <a:bodyPr lIns="548640" tIns="548640" rIns="548640" bIns="548640"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800">
                <a:solidFill>
                  <a:srgbClr val="FFFFFF"/>
                </a:solidFill>
              </a:defRPr>
            </a:lvl2pPr>
            <a:lvl3pPr>
              <a:defRPr sz="2800">
                <a:solidFill>
                  <a:srgbClr val="FFFFFF"/>
                </a:solidFill>
              </a:defRPr>
            </a:lvl3pPr>
            <a:lvl4pPr>
              <a:defRPr sz="2800">
                <a:solidFill>
                  <a:srgbClr val="FFFFFF"/>
                </a:solidFill>
              </a:defRPr>
            </a:lvl4pPr>
            <a:lvl5pPr>
              <a:defRPr sz="28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sp>
        <p:nvSpPr>
          <p:cNvPr id="3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  <p:pic>
        <p:nvPicPr>
          <p:cNvPr id="4" name="Picture 4" descr="Picture 4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200" cy="960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1676400" y="2620216"/>
            <a:ext cx="21031200" cy="870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 anchor="ctr">
            <a:spAutoFit/>
          </a:bodyPr>
          <a:lstStyle>
            <a:lvl1pPr algn="r"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ransition spd="med"/>
  <p:txStyles>
    <p:titleStyle>
      <a:lvl1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1pPr>
      <a:lvl2pPr marL="0" marR="0" indent="4572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2pPr>
      <a:lvl3pPr marL="0" marR="0" indent="9144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3pPr>
      <a:lvl4pPr marL="0" marR="0" indent="13716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4pPr>
      <a:lvl5pPr marL="0" marR="0" indent="182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5pPr>
      <a:lvl6pPr marL="28448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6pPr>
      <a:lvl7pPr marL="33020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7pPr>
      <a:lvl8pPr marL="37592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8pPr>
      <a:lvl9pPr marL="42164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ubtitle 2"/>
          <p:cNvSpPr txBox="1">
            <a:spLocks noGrp="1"/>
          </p:cNvSpPr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r>
              <a:t>Natural Language Processing</a:t>
            </a:r>
          </a:p>
        </p:txBody>
      </p:sp>
      <p:sp>
        <p:nvSpPr>
          <p:cNvPr id="215" name="Text Placeholder 5"/>
          <p:cNvSpPr>
            <a:spLocks noGrp="1"/>
          </p:cNvSpPr>
          <p:nvPr>
            <p:ph type="body" idx="21"/>
          </p:nvPr>
        </p:nvSpPr>
        <p:spPr>
          <a:xfrm>
            <a:off x="1151343" y="10852057"/>
            <a:ext cx="22287777" cy="10147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r>
              <a:t>Prasanna (Sonny) Tambe, Associate Professor of Operations, Information and Decisions</a:t>
            </a:r>
          </a:p>
        </p:txBody>
      </p:sp>
      <p:sp>
        <p:nvSpPr>
          <p:cNvPr id="216" name="Title 1"/>
          <p:cNvSpPr txBox="1">
            <a:spLocks noGrp="1"/>
          </p:cNvSpPr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r>
              <a:t>AI Fundamentals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Instead of classifying data into two categories, a generative model asks what the underlying process is that could have generated the type of data that we are seeing in the sample…"/>
          <p:cNvSpPr txBox="1">
            <a:spLocks noGrp="1"/>
          </p:cNvSpPr>
          <p:nvPr>
            <p:ph type="body" idx="1"/>
          </p:nvPr>
        </p:nvSpPr>
        <p:spPr>
          <a:xfrm>
            <a:off x="1676400" y="2651477"/>
            <a:ext cx="21031200" cy="9469663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Instead of classifying data into two categories, a generative model asks what the underlying process is that could have generated the type of data that we are seeing in the sample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Generative models can create new data instances</a:t>
            </a:r>
          </a:p>
        </p:txBody>
      </p:sp>
      <p:sp>
        <p:nvSpPr>
          <p:cNvPr id="219" name="Generative Mode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Generative Models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1" build="p" bldLvl="5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Many examples of generative models applied to art and music…"/>
          <p:cNvSpPr txBox="1">
            <a:spLocks noGrp="1"/>
          </p:cNvSpPr>
          <p:nvPr>
            <p:ph type="body" idx="1"/>
          </p:nvPr>
        </p:nvSpPr>
        <p:spPr>
          <a:xfrm>
            <a:off x="1676400" y="2651477"/>
            <a:ext cx="21785491" cy="9469663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Many examples of generative models applied to art and music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Generate new songs in particular styles, like country or jazz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Produce art in styles that mimic those of traditional masters (e.g. GANGogh)</a:t>
            </a:r>
          </a:p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Text applications (e.g. GPT-3)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Generate text in a way that could have been written by a student or journalist</a:t>
            </a:r>
          </a:p>
        </p:txBody>
      </p:sp>
      <p:sp>
        <p:nvSpPr>
          <p:cNvPr id="222" name="Generative Mode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Generative Models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1" build="p" bldLvl="5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Used to generate artificial content that is increasingly hard to tell apart from real content…"/>
          <p:cNvSpPr txBox="1">
            <a:spLocks noGrp="1"/>
          </p:cNvSpPr>
          <p:nvPr>
            <p:ph type="body" idx="1"/>
          </p:nvPr>
        </p:nvSpPr>
        <p:spPr>
          <a:xfrm>
            <a:off x="1676400" y="2651477"/>
            <a:ext cx="21785491" cy="9469663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Used to generate artificial content that is increasingly hard to tell apart from real content</a:t>
            </a:r>
          </a:p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Uses two networks “competing” with one another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A generative network that produces new content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Another network, a discriminator, is used simply to tell whether the output of the first network is real or fake</a:t>
            </a:r>
          </a:p>
        </p:txBody>
      </p:sp>
      <p:sp>
        <p:nvSpPr>
          <p:cNvPr id="225" name="Generative Adversarial Networks (GAN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Generative Adversarial Networks (GANs)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1" build="p" bldLvl="5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enerator and Discriminator Networ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Generator and Discriminator Networks</a:t>
            </a:r>
          </a:p>
        </p:txBody>
      </p:sp>
      <p:pic>
        <p:nvPicPr>
          <p:cNvPr id="228" name="Google Shape;104;p22" descr="Google Shape;104;p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057" y="2847337"/>
            <a:ext cx="13453886" cy="5856790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Over time, the generator will learn what it needs to do to create content that is harder and harder for the discriminator to identify as being fake content"/>
          <p:cNvSpPr txBox="1">
            <a:spLocks noGrp="1"/>
          </p:cNvSpPr>
          <p:nvPr>
            <p:ph type="body" sz="quarter" idx="1"/>
          </p:nvPr>
        </p:nvSpPr>
        <p:spPr>
          <a:xfrm>
            <a:off x="1676400" y="9860951"/>
            <a:ext cx="21785491" cy="2260189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Over time, the generator will learn what it needs to do to create content that is harder and harder for the discriminator to identify as being fake content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1" build="p" bldLvl="5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AN Example: Real vs. Fake Fa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GAN Example: Real vs. Fake Faces</a:t>
            </a:r>
          </a:p>
        </p:txBody>
      </p:sp>
      <p:pic>
        <p:nvPicPr>
          <p:cNvPr id="232" name="Google Shape;114;p24" descr="Google Shape;114;p24"/>
          <p:cNvPicPr>
            <a:picLocks noChangeAspect="1"/>
          </p:cNvPicPr>
          <p:nvPr/>
        </p:nvPicPr>
        <p:blipFill>
          <a:blip r:embed="rId2"/>
          <a:srcRect b="12612"/>
          <a:stretch>
            <a:fillRect/>
          </a:stretch>
        </p:blipFill>
        <p:spPr>
          <a:xfrm>
            <a:off x="3066851" y="2693151"/>
            <a:ext cx="18250185" cy="93110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A lot of controversy around these types of applications…"/>
          <p:cNvSpPr txBox="1">
            <a:spLocks noGrp="1"/>
          </p:cNvSpPr>
          <p:nvPr>
            <p:ph type="body" idx="1"/>
          </p:nvPr>
        </p:nvSpPr>
        <p:spPr>
          <a:xfrm>
            <a:off x="1676400" y="2651477"/>
            <a:ext cx="21785491" cy="9469663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A lot of controversy around these types of applications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Concerns around deepfakes</a:t>
            </a:r>
          </a:p>
        </p:txBody>
      </p:sp>
      <p:sp>
        <p:nvSpPr>
          <p:cNvPr id="235" name="Generative Adversarial Networks (GAN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Generative Adversarial Networks (GANs)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1" build="p" bldLvl="5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Encoders take data and boil it down to a simpler representation…"/>
          <p:cNvSpPr txBox="1">
            <a:spLocks noGrp="1"/>
          </p:cNvSpPr>
          <p:nvPr>
            <p:ph type="body" idx="1"/>
          </p:nvPr>
        </p:nvSpPr>
        <p:spPr>
          <a:xfrm>
            <a:off x="1676400" y="2651477"/>
            <a:ext cx="21785491" cy="9469663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Encoders take data and boil it down to a simpler representation</a:t>
            </a:r>
          </a:p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AutoEncoders can take data and boil it down to a simpler representation which can then be used to recreate itself</a:t>
            </a:r>
          </a:p>
        </p:txBody>
      </p:sp>
      <p:sp>
        <p:nvSpPr>
          <p:cNvPr id="238" name="Variational AutoEncoders (VAE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Variational AutoEncoders (VAEs)</a:t>
            </a:r>
          </a:p>
        </p:txBody>
      </p:sp>
      <p:pic>
        <p:nvPicPr>
          <p:cNvPr id="239" name="Google Shape;137;p28" descr="Google Shape;137;p28"/>
          <p:cNvPicPr>
            <a:picLocks noChangeAspect="1"/>
          </p:cNvPicPr>
          <p:nvPr/>
        </p:nvPicPr>
        <p:blipFill>
          <a:blip r:embed="rId2"/>
          <a:srcRect t="14220" b="8730"/>
          <a:stretch>
            <a:fillRect/>
          </a:stretch>
        </p:blipFill>
        <p:spPr>
          <a:xfrm>
            <a:off x="4271481" y="6097111"/>
            <a:ext cx="16595381" cy="63277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" grpId="1" build="p" bldLvl="5" animBg="1" advAuto="0"/>
      <p:bldP spid="239" grpId="2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Variational AutoEncoders can be used to slightly vary some attributes or aspects of the image in ways that we might care about…"/>
          <p:cNvSpPr txBox="1">
            <a:spLocks noGrp="1"/>
          </p:cNvSpPr>
          <p:nvPr>
            <p:ph type="body" idx="1"/>
          </p:nvPr>
        </p:nvSpPr>
        <p:spPr>
          <a:xfrm>
            <a:off x="1676400" y="2651477"/>
            <a:ext cx="21785491" cy="6325984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Variational AutoEncoders can be used to slightly vary some attributes or aspects of the image in ways that we might care about</a:t>
            </a:r>
          </a:p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Controlled content generation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Generating artificial content in a way that we can start to control how it’s different or how it gets tweaked</a:t>
            </a:r>
          </a:p>
        </p:txBody>
      </p:sp>
      <p:sp>
        <p:nvSpPr>
          <p:cNvPr id="242" name="Variational AutoEncoders (VAE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Variational AutoEncoders (VAEs)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1" build="p" bldLvl="5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Applications: Controlled Content Gene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Applications: Controlled Content Generation</a:t>
            </a:r>
          </a:p>
        </p:txBody>
      </p:sp>
      <p:pic>
        <p:nvPicPr>
          <p:cNvPr id="245" name="Google Shape;148;p30" descr="Google Shape;148;p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483" y="3018283"/>
            <a:ext cx="18585034" cy="8166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Applications: Controlled Content Gene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Applications: Controlled Content Generation</a:t>
            </a:r>
          </a:p>
        </p:txBody>
      </p:sp>
      <p:pic>
        <p:nvPicPr>
          <p:cNvPr id="248" name="Google Shape;154;p31" descr="Google Shape;154;p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344" y="2981389"/>
            <a:ext cx="8995145" cy="8229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Google Shape;155;p31" descr="Google Shape;155;p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0304" y="2981389"/>
            <a:ext cx="10433181" cy="8229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an provide valuable “signals” about markets and business decisions…"/>
          <p:cNvSpPr txBox="1">
            <a:spLocks noGrp="1"/>
          </p:cNvSpPr>
          <p:nvPr>
            <p:ph type="body" idx="1"/>
          </p:nvPr>
        </p:nvSpPr>
        <p:spPr>
          <a:xfrm>
            <a:off x="1676400" y="2651477"/>
            <a:ext cx="21031200" cy="9469663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Can provide valuable “signals” about markets and business decisions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Online reviews tell us a lot about product decisions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Online chatter can tell us about financial market activity</a:t>
            </a:r>
          </a:p>
        </p:txBody>
      </p:sp>
      <p:sp>
        <p:nvSpPr>
          <p:cNvPr id="219" name="Text is a Valuable Form of Unstructured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is a Valuable Form of Unstructured Data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 build="p" bldLvl="5" animBg="1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81"/>
          <p:cNvSpPr txBox="1">
            <a:spLocks noGrp="1"/>
          </p:cNvSpPr>
          <p:nvPr>
            <p:ph type="body" idx="1"/>
          </p:nvPr>
        </p:nvSpPr>
        <p:spPr>
          <a:xfrm>
            <a:off x="1151343" y="9100000"/>
            <a:ext cx="18288001" cy="101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Arial"/>
              <a:buNone/>
            </a:pPr>
            <a:r>
              <a:rPr lang="en-US" sz="5200" dirty="0">
                <a:solidFill>
                  <a:srgbClr val="FFFFFF"/>
                </a:solidFill>
              </a:rPr>
              <a:t>ML Operations</a:t>
            </a:r>
            <a:endParaRPr dirty="0"/>
          </a:p>
        </p:txBody>
      </p:sp>
      <p:sp>
        <p:nvSpPr>
          <p:cNvPr id="955" name="Google Shape;955;p81"/>
          <p:cNvSpPr txBox="1">
            <a:spLocks noGrp="1"/>
          </p:cNvSpPr>
          <p:nvPr>
            <p:ph type="title"/>
          </p:nvPr>
        </p:nvSpPr>
        <p:spPr>
          <a:xfrm>
            <a:off x="1151341" y="6973544"/>
            <a:ext cx="21697902" cy="2111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Arial"/>
              <a:buNone/>
            </a:pPr>
            <a:r>
              <a:rPr lang="en-US" sz="8000">
                <a:solidFill>
                  <a:srgbClr val="FFFFFF"/>
                </a:solidFill>
              </a:rPr>
              <a:t>AI Fundamentals for Non-Data Scientists</a:t>
            </a:r>
            <a:endParaRPr/>
          </a:p>
        </p:txBody>
      </p:sp>
      <p:sp>
        <p:nvSpPr>
          <p:cNvPr id="956" name="Google Shape;956;p81"/>
          <p:cNvSpPr/>
          <p:nvPr/>
        </p:nvSpPr>
        <p:spPr>
          <a:xfrm>
            <a:off x="1151343" y="10852057"/>
            <a:ext cx="22287776" cy="1544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r>
              <a:rPr lang="en-US" sz="4400" b="0" i="0" u="none" strike="noStrike" cap="none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rPr>
              <a:t>Kartik Hosanagar, Professor of Operations, Information and Decisions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82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96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Traditional Dev Ops</a:t>
            </a:r>
            <a:endParaRPr/>
          </a:p>
        </p:txBody>
      </p:sp>
      <p:sp>
        <p:nvSpPr>
          <p:cNvPr id="962" name="Google Shape;962;p82"/>
          <p:cNvSpPr txBox="1"/>
          <p:nvPr/>
        </p:nvSpPr>
        <p:spPr>
          <a:xfrm>
            <a:off x="1676400" y="2305573"/>
            <a:ext cx="20782175" cy="960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1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Practices and tools used to build, test, and deploy code to production </a:t>
            </a:r>
            <a:endParaRPr/>
          </a:p>
        </p:txBody>
      </p:sp>
      <p:pic>
        <p:nvPicPr>
          <p:cNvPr id="963" name="Google Shape;963;p8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41367" y="3696196"/>
            <a:ext cx="16501267" cy="8880452"/>
          </a:xfrm>
          <a:prstGeom prst="rect">
            <a:avLst/>
          </a:prstGeom>
          <a:noFill/>
          <a:ln>
            <a:noFill/>
          </a:ln>
        </p:spPr>
      </p:pic>
      <p:sp>
        <p:nvSpPr>
          <p:cNvPr id="964" name="Google Shape;964;p82"/>
          <p:cNvSpPr txBox="1"/>
          <p:nvPr/>
        </p:nvSpPr>
        <p:spPr>
          <a:xfrm>
            <a:off x="121737" y="12383847"/>
            <a:ext cx="5242926" cy="503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https://docs.gitlab.com/ee/ci/introduction/</a:t>
            </a: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83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96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Machine Learning Workflow</a:t>
            </a:r>
            <a:endParaRPr/>
          </a:p>
        </p:txBody>
      </p:sp>
      <p:pic>
        <p:nvPicPr>
          <p:cNvPr id="970" name="Google Shape;970;p83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98493" y="2920466"/>
            <a:ext cx="17187015" cy="6351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84"/>
          <p:cNvSpPr/>
          <p:nvPr/>
        </p:nvSpPr>
        <p:spPr>
          <a:xfrm>
            <a:off x="3234753" y="5057521"/>
            <a:ext cx="10768921" cy="2284023"/>
          </a:xfrm>
          <a:prstGeom prst="roundRect">
            <a:avLst>
              <a:gd name="adj" fmla="val 8446"/>
            </a:avLst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Google Shape;976;p84"/>
          <p:cNvSpPr/>
          <p:nvPr/>
        </p:nvSpPr>
        <p:spPr>
          <a:xfrm>
            <a:off x="3234753" y="7060687"/>
            <a:ext cx="3631155" cy="2533274"/>
          </a:xfrm>
          <a:prstGeom prst="roundRect">
            <a:avLst>
              <a:gd name="adj" fmla="val 7615"/>
            </a:avLst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p84"/>
          <p:cNvSpPr/>
          <p:nvPr/>
        </p:nvSpPr>
        <p:spPr>
          <a:xfrm>
            <a:off x="6803636" y="2620338"/>
            <a:ext cx="3539073" cy="2675920"/>
          </a:xfrm>
          <a:prstGeom prst="roundRect">
            <a:avLst>
              <a:gd name="adj" fmla="val 7209"/>
            </a:avLst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8" name="Google Shape;978;p84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96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Machine Learning Workflow</a:t>
            </a:r>
            <a:endParaRPr/>
          </a:p>
        </p:txBody>
      </p:sp>
      <p:pic>
        <p:nvPicPr>
          <p:cNvPr id="979" name="Google Shape;979;p8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98493" y="2920466"/>
            <a:ext cx="17187014" cy="63510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542" y="0"/>
                </a:moveTo>
                <a:lnTo>
                  <a:pt x="4548" y="2351"/>
                </a:lnTo>
                <a:lnTo>
                  <a:pt x="4554" y="4704"/>
                </a:lnTo>
                <a:lnTo>
                  <a:pt x="5378" y="4704"/>
                </a:lnTo>
                <a:cubicBezTo>
                  <a:pt x="6293" y="4704"/>
                  <a:pt x="6273" y="4693"/>
                  <a:pt x="6180" y="5099"/>
                </a:cubicBezTo>
                <a:lnTo>
                  <a:pt x="6130" y="5314"/>
                </a:lnTo>
                <a:lnTo>
                  <a:pt x="6183" y="5333"/>
                </a:lnTo>
                <a:lnTo>
                  <a:pt x="6235" y="5353"/>
                </a:lnTo>
                <a:lnTo>
                  <a:pt x="6235" y="6622"/>
                </a:lnTo>
                <a:lnTo>
                  <a:pt x="6235" y="7891"/>
                </a:lnTo>
                <a:lnTo>
                  <a:pt x="6184" y="7872"/>
                </a:lnTo>
                <a:cubicBezTo>
                  <a:pt x="6120" y="7848"/>
                  <a:pt x="6120" y="7883"/>
                  <a:pt x="6180" y="8146"/>
                </a:cubicBezTo>
                <a:cubicBezTo>
                  <a:pt x="6206" y="8260"/>
                  <a:pt x="6221" y="8382"/>
                  <a:pt x="6213" y="8417"/>
                </a:cubicBezTo>
                <a:cubicBezTo>
                  <a:pt x="6203" y="8458"/>
                  <a:pt x="5909" y="8479"/>
                  <a:pt x="5376" y="8479"/>
                </a:cubicBezTo>
                <a:lnTo>
                  <a:pt x="4553" y="8479"/>
                </a:lnTo>
                <a:lnTo>
                  <a:pt x="4553" y="9583"/>
                </a:lnTo>
                <a:cubicBezTo>
                  <a:pt x="4553" y="10190"/>
                  <a:pt x="4547" y="10703"/>
                  <a:pt x="4540" y="10722"/>
                </a:cubicBezTo>
                <a:cubicBezTo>
                  <a:pt x="4533" y="10742"/>
                  <a:pt x="4484" y="10706"/>
                  <a:pt x="4431" y="10643"/>
                </a:cubicBezTo>
                <a:cubicBezTo>
                  <a:pt x="4337" y="10529"/>
                  <a:pt x="4336" y="10529"/>
                  <a:pt x="4319" y="10650"/>
                </a:cubicBezTo>
                <a:cubicBezTo>
                  <a:pt x="4304" y="10765"/>
                  <a:pt x="4283" y="10771"/>
                  <a:pt x="3987" y="10755"/>
                </a:cubicBezTo>
                <a:cubicBezTo>
                  <a:pt x="3687" y="10738"/>
                  <a:pt x="3673" y="10732"/>
                  <a:pt x="3666" y="10608"/>
                </a:cubicBezTo>
                <a:lnTo>
                  <a:pt x="3659" y="10478"/>
                </a:lnTo>
                <a:lnTo>
                  <a:pt x="3569" y="10598"/>
                </a:lnTo>
                <a:cubicBezTo>
                  <a:pt x="3520" y="10664"/>
                  <a:pt x="3469" y="10700"/>
                  <a:pt x="3456" y="10678"/>
                </a:cubicBezTo>
                <a:cubicBezTo>
                  <a:pt x="3441" y="10653"/>
                  <a:pt x="3432" y="10240"/>
                  <a:pt x="3432" y="9559"/>
                </a:cubicBezTo>
                <a:lnTo>
                  <a:pt x="3432" y="8479"/>
                </a:lnTo>
                <a:lnTo>
                  <a:pt x="1716" y="8479"/>
                </a:lnTo>
                <a:lnTo>
                  <a:pt x="0" y="8479"/>
                </a:lnTo>
                <a:lnTo>
                  <a:pt x="0" y="10799"/>
                </a:lnTo>
                <a:lnTo>
                  <a:pt x="0" y="13183"/>
                </a:lnTo>
                <a:lnTo>
                  <a:pt x="822" y="13183"/>
                </a:lnTo>
                <a:cubicBezTo>
                  <a:pt x="1280" y="13183"/>
                  <a:pt x="1650" y="13206"/>
                  <a:pt x="1657" y="13237"/>
                </a:cubicBezTo>
                <a:cubicBezTo>
                  <a:pt x="1664" y="13267"/>
                  <a:pt x="1654" y="13397"/>
                  <a:pt x="1634" y="13523"/>
                </a:cubicBezTo>
                <a:cubicBezTo>
                  <a:pt x="1595" y="13776"/>
                  <a:pt x="1605" y="13862"/>
                  <a:pt x="1658" y="13742"/>
                </a:cubicBezTo>
                <a:cubicBezTo>
                  <a:pt x="1686" y="13679"/>
                  <a:pt x="1695" y="13681"/>
                  <a:pt x="1705" y="13750"/>
                </a:cubicBezTo>
                <a:cubicBezTo>
                  <a:pt x="1711" y="13797"/>
                  <a:pt x="1714" y="14517"/>
                  <a:pt x="1710" y="15351"/>
                </a:cubicBezTo>
                <a:lnTo>
                  <a:pt x="1705" y="16865"/>
                </a:lnTo>
                <a:lnTo>
                  <a:pt x="1499" y="16906"/>
                </a:lnTo>
                <a:cubicBezTo>
                  <a:pt x="1043" y="16993"/>
                  <a:pt x="691" y="17250"/>
                  <a:pt x="601" y="17564"/>
                </a:cubicBezTo>
                <a:cubicBezTo>
                  <a:pt x="560" y="17706"/>
                  <a:pt x="560" y="20791"/>
                  <a:pt x="601" y="20935"/>
                </a:cubicBezTo>
                <a:cubicBezTo>
                  <a:pt x="648" y="21101"/>
                  <a:pt x="845" y="21347"/>
                  <a:pt x="964" y="21389"/>
                </a:cubicBezTo>
                <a:cubicBezTo>
                  <a:pt x="1025" y="21411"/>
                  <a:pt x="1086" y="21468"/>
                  <a:pt x="1101" y="21515"/>
                </a:cubicBezTo>
                <a:cubicBezTo>
                  <a:pt x="1109" y="21541"/>
                  <a:pt x="1490" y="21556"/>
                  <a:pt x="2171" y="21569"/>
                </a:cubicBezTo>
                <a:cubicBezTo>
                  <a:pt x="2259" y="21559"/>
                  <a:pt x="2321" y="21549"/>
                  <a:pt x="2326" y="21535"/>
                </a:cubicBezTo>
                <a:cubicBezTo>
                  <a:pt x="2339" y="21500"/>
                  <a:pt x="2426" y="21422"/>
                  <a:pt x="2521" y="21361"/>
                </a:cubicBezTo>
                <a:cubicBezTo>
                  <a:pt x="2624" y="21295"/>
                  <a:pt x="2726" y="21181"/>
                  <a:pt x="2776" y="21078"/>
                </a:cubicBezTo>
                <a:lnTo>
                  <a:pt x="2859" y="20908"/>
                </a:lnTo>
                <a:lnTo>
                  <a:pt x="2865" y="20123"/>
                </a:lnTo>
                <a:lnTo>
                  <a:pt x="2871" y="19341"/>
                </a:lnTo>
                <a:lnTo>
                  <a:pt x="4725" y="19341"/>
                </a:lnTo>
                <a:lnTo>
                  <a:pt x="6578" y="19341"/>
                </a:lnTo>
                <a:lnTo>
                  <a:pt x="6586" y="19474"/>
                </a:lnTo>
                <a:lnTo>
                  <a:pt x="6592" y="19608"/>
                </a:lnTo>
                <a:lnTo>
                  <a:pt x="6687" y="19462"/>
                </a:lnTo>
                <a:cubicBezTo>
                  <a:pt x="6739" y="19382"/>
                  <a:pt x="6790" y="19330"/>
                  <a:pt x="6800" y="19347"/>
                </a:cubicBezTo>
                <a:cubicBezTo>
                  <a:pt x="6810" y="19364"/>
                  <a:pt x="6819" y="19878"/>
                  <a:pt x="6819" y="20489"/>
                </a:cubicBezTo>
                <a:lnTo>
                  <a:pt x="6819" y="21592"/>
                </a:lnTo>
                <a:cubicBezTo>
                  <a:pt x="8237" y="21595"/>
                  <a:pt x="9014" y="21600"/>
                  <a:pt x="11363" y="21600"/>
                </a:cubicBezTo>
                <a:lnTo>
                  <a:pt x="21600" y="21600"/>
                </a:lnTo>
                <a:lnTo>
                  <a:pt x="21600" y="15039"/>
                </a:lnTo>
                <a:lnTo>
                  <a:pt x="21600" y="8479"/>
                </a:lnTo>
                <a:lnTo>
                  <a:pt x="20769" y="8479"/>
                </a:lnTo>
                <a:cubicBezTo>
                  <a:pt x="20311" y="8479"/>
                  <a:pt x="19932" y="8465"/>
                  <a:pt x="19926" y="8447"/>
                </a:cubicBezTo>
                <a:cubicBezTo>
                  <a:pt x="19919" y="8429"/>
                  <a:pt x="19934" y="8303"/>
                  <a:pt x="19959" y="8166"/>
                </a:cubicBezTo>
                <a:cubicBezTo>
                  <a:pt x="20006" y="7908"/>
                  <a:pt x="19999" y="7790"/>
                  <a:pt x="19945" y="7912"/>
                </a:cubicBezTo>
                <a:cubicBezTo>
                  <a:pt x="19928" y="7951"/>
                  <a:pt x="19907" y="7964"/>
                  <a:pt x="19899" y="7942"/>
                </a:cubicBezTo>
                <a:cubicBezTo>
                  <a:pt x="19890" y="7920"/>
                  <a:pt x="19884" y="6652"/>
                  <a:pt x="19884" y="5126"/>
                </a:cubicBezTo>
                <a:lnTo>
                  <a:pt x="19884" y="2351"/>
                </a:lnTo>
                <a:lnTo>
                  <a:pt x="13929" y="2336"/>
                </a:lnTo>
                <a:lnTo>
                  <a:pt x="7974" y="2320"/>
                </a:lnTo>
                <a:lnTo>
                  <a:pt x="7974" y="1159"/>
                </a:lnTo>
                <a:lnTo>
                  <a:pt x="7974" y="0"/>
                </a:lnTo>
                <a:lnTo>
                  <a:pt x="4542" y="0"/>
                </a:lnTo>
                <a:close/>
                <a:moveTo>
                  <a:pt x="7974" y="2444"/>
                </a:moveTo>
                <a:lnTo>
                  <a:pt x="13912" y="2444"/>
                </a:lnTo>
                <a:lnTo>
                  <a:pt x="19850" y="2444"/>
                </a:lnTo>
                <a:lnTo>
                  <a:pt x="19850" y="5137"/>
                </a:lnTo>
                <a:lnTo>
                  <a:pt x="19850" y="7830"/>
                </a:lnTo>
                <a:lnTo>
                  <a:pt x="19798" y="7849"/>
                </a:lnTo>
                <a:lnTo>
                  <a:pt x="19747" y="7868"/>
                </a:lnTo>
                <a:lnTo>
                  <a:pt x="19793" y="8115"/>
                </a:lnTo>
                <a:cubicBezTo>
                  <a:pt x="19819" y="8250"/>
                  <a:pt x="19834" y="8387"/>
                  <a:pt x="19826" y="8420"/>
                </a:cubicBezTo>
                <a:cubicBezTo>
                  <a:pt x="19818" y="8456"/>
                  <a:pt x="19494" y="8479"/>
                  <a:pt x="18990" y="8479"/>
                </a:cubicBezTo>
                <a:lnTo>
                  <a:pt x="18167" y="8479"/>
                </a:lnTo>
                <a:lnTo>
                  <a:pt x="18167" y="9559"/>
                </a:lnTo>
                <a:cubicBezTo>
                  <a:pt x="18167" y="10240"/>
                  <a:pt x="18159" y="10653"/>
                  <a:pt x="18144" y="10678"/>
                </a:cubicBezTo>
                <a:cubicBezTo>
                  <a:pt x="18131" y="10700"/>
                  <a:pt x="18079" y="10664"/>
                  <a:pt x="18030" y="10598"/>
                </a:cubicBezTo>
                <a:lnTo>
                  <a:pt x="17941" y="10478"/>
                </a:lnTo>
                <a:lnTo>
                  <a:pt x="17934" y="10608"/>
                </a:lnTo>
                <a:cubicBezTo>
                  <a:pt x="17927" y="10732"/>
                  <a:pt x="17913" y="10738"/>
                  <a:pt x="17613" y="10755"/>
                </a:cubicBezTo>
                <a:cubicBezTo>
                  <a:pt x="17317" y="10771"/>
                  <a:pt x="17296" y="10765"/>
                  <a:pt x="17281" y="10650"/>
                </a:cubicBezTo>
                <a:cubicBezTo>
                  <a:pt x="17264" y="10529"/>
                  <a:pt x="17263" y="10529"/>
                  <a:pt x="17169" y="10643"/>
                </a:cubicBezTo>
                <a:cubicBezTo>
                  <a:pt x="17116" y="10706"/>
                  <a:pt x="17067" y="10742"/>
                  <a:pt x="17060" y="10722"/>
                </a:cubicBezTo>
                <a:cubicBezTo>
                  <a:pt x="17053" y="10703"/>
                  <a:pt x="17046" y="10190"/>
                  <a:pt x="17046" y="9583"/>
                </a:cubicBezTo>
                <a:lnTo>
                  <a:pt x="17046" y="8479"/>
                </a:lnTo>
                <a:lnTo>
                  <a:pt x="15342" y="8479"/>
                </a:lnTo>
                <a:lnTo>
                  <a:pt x="13637" y="8479"/>
                </a:lnTo>
                <a:lnTo>
                  <a:pt x="13637" y="9583"/>
                </a:lnTo>
                <a:cubicBezTo>
                  <a:pt x="13637" y="10190"/>
                  <a:pt x="13631" y="10703"/>
                  <a:pt x="13624" y="10722"/>
                </a:cubicBezTo>
                <a:cubicBezTo>
                  <a:pt x="13617" y="10742"/>
                  <a:pt x="13568" y="10706"/>
                  <a:pt x="13515" y="10643"/>
                </a:cubicBezTo>
                <a:cubicBezTo>
                  <a:pt x="13421" y="10529"/>
                  <a:pt x="13420" y="10529"/>
                  <a:pt x="13403" y="10650"/>
                </a:cubicBezTo>
                <a:cubicBezTo>
                  <a:pt x="13387" y="10765"/>
                  <a:pt x="13368" y="10771"/>
                  <a:pt x="13071" y="10755"/>
                </a:cubicBezTo>
                <a:cubicBezTo>
                  <a:pt x="12771" y="10738"/>
                  <a:pt x="12756" y="10732"/>
                  <a:pt x="12749" y="10608"/>
                </a:cubicBezTo>
                <a:lnTo>
                  <a:pt x="12743" y="10478"/>
                </a:lnTo>
                <a:lnTo>
                  <a:pt x="12653" y="10598"/>
                </a:lnTo>
                <a:cubicBezTo>
                  <a:pt x="12604" y="10664"/>
                  <a:pt x="12553" y="10700"/>
                  <a:pt x="12540" y="10678"/>
                </a:cubicBezTo>
                <a:cubicBezTo>
                  <a:pt x="12525" y="10653"/>
                  <a:pt x="12516" y="10240"/>
                  <a:pt x="12516" y="9559"/>
                </a:cubicBezTo>
                <a:lnTo>
                  <a:pt x="12516" y="8479"/>
                </a:lnTo>
                <a:lnTo>
                  <a:pt x="10800" y="8479"/>
                </a:lnTo>
                <a:lnTo>
                  <a:pt x="9084" y="8479"/>
                </a:lnTo>
                <a:lnTo>
                  <a:pt x="9084" y="9559"/>
                </a:lnTo>
                <a:cubicBezTo>
                  <a:pt x="9084" y="10240"/>
                  <a:pt x="9075" y="10653"/>
                  <a:pt x="9060" y="10678"/>
                </a:cubicBezTo>
                <a:cubicBezTo>
                  <a:pt x="9047" y="10700"/>
                  <a:pt x="8996" y="10664"/>
                  <a:pt x="8947" y="10598"/>
                </a:cubicBezTo>
                <a:lnTo>
                  <a:pt x="8857" y="10478"/>
                </a:lnTo>
                <a:lnTo>
                  <a:pt x="8851" y="10608"/>
                </a:lnTo>
                <a:cubicBezTo>
                  <a:pt x="8844" y="10732"/>
                  <a:pt x="8829" y="10738"/>
                  <a:pt x="8529" y="10755"/>
                </a:cubicBezTo>
                <a:cubicBezTo>
                  <a:pt x="8232" y="10771"/>
                  <a:pt x="8213" y="10765"/>
                  <a:pt x="8197" y="10650"/>
                </a:cubicBezTo>
                <a:cubicBezTo>
                  <a:pt x="8180" y="10529"/>
                  <a:pt x="8179" y="10529"/>
                  <a:pt x="8085" y="10643"/>
                </a:cubicBezTo>
                <a:cubicBezTo>
                  <a:pt x="8032" y="10706"/>
                  <a:pt x="7983" y="10742"/>
                  <a:pt x="7976" y="10722"/>
                </a:cubicBezTo>
                <a:cubicBezTo>
                  <a:pt x="7969" y="10703"/>
                  <a:pt x="7963" y="10190"/>
                  <a:pt x="7963" y="9583"/>
                </a:cubicBezTo>
                <a:lnTo>
                  <a:pt x="7963" y="8479"/>
                </a:lnTo>
                <a:lnTo>
                  <a:pt x="7140" y="8479"/>
                </a:lnTo>
                <a:cubicBezTo>
                  <a:pt x="6607" y="8479"/>
                  <a:pt x="6313" y="8458"/>
                  <a:pt x="6304" y="8417"/>
                </a:cubicBezTo>
                <a:cubicBezTo>
                  <a:pt x="6296" y="8382"/>
                  <a:pt x="6310" y="8260"/>
                  <a:pt x="6336" y="8146"/>
                </a:cubicBezTo>
                <a:cubicBezTo>
                  <a:pt x="6396" y="7883"/>
                  <a:pt x="6396" y="7848"/>
                  <a:pt x="6332" y="7872"/>
                </a:cubicBezTo>
                <a:lnTo>
                  <a:pt x="6281" y="7891"/>
                </a:lnTo>
                <a:lnTo>
                  <a:pt x="6281" y="6592"/>
                </a:lnTo>
                <a:lnTo>
                  <a:pt x="6281" y="5291"/>
                </a:lnTo>
                <a:lnTo>
                  <a:pt x="6332" y="5311"/>
                </a:lnTo>
                <a:lnTo>
                  <a:pt x="6385" y="5332"/>
                </a:lnTo>
                <a:lnTo>
                  <a:pt x="6337" y="5082"/>
                </a:lnTo>
                <a:cubicBezTo>
                  <a:pt x="6311" y="4945"/>
                  <a:pt x="6295" y="4804"/>
                  <a:pt x="6303" y="4769"/>
                </a:cubicBezTo>
                <a:cubicBezTo>
                  <a:pt x="6313" y="4726"/>
                  <a:pt x="6597" y="4704"/>
                  <a:pt x="7140" y="4704"/>
                </a:cubicBezTo>
                <a:lnTo>
                  <a:pt x="7961" y="4704"/>
                </a:lnTo>
                <a:lnTo>
                  <a:pt x="7968" y="3575"/>
                </a:lnTo>
                <a:lnTo>
                  <a:pt x="7974" y="2444"/>
                </a:lnTo>
                <a:close/>
                <a:moveTo>
                  <a:pt x="3992" y="10892"/>
                </a:moveTo>
                <a:cubicBezTo>
                  <a:pt x="4280" y="10892"/>
                  <a:pt x="4304" y="10901"/>
                  <a:pt x="4319" y="11013"/>
                </a:cubicBezTo>
                <a:cubicBezTo>
                  <a:pt x="4336" y="11131"/>
                  <a:pt x="4337" y="11133"/>
                  <a:pt x="4431" y="11019"/>
                </a:cubicBezTo>
                <a:cubicBezTo>
                  <a:pt x="4484" y="10956"/>
                  <a:pt x="4533" y="10919"/>
                  <a:pt x="4540" y="10938"/>
                </a:cubicBezTo>
                <a:cubicBezTo>
                  <a:pt x="4547" y="10958"/>
                  <a:pt x="4553" y="11472"/>
                  <a:pt x="4553" y="12079"/>
                </a:cubicBezTo>
                <a:lnTo>
                  <a:pt x="4553" y="13183"/>
                </a:lnTo>
                <a:lnTo>
                  <a:pt x="6258" y="13183"/>
                </a:lnTo>
                <a:lnTo>
                  <a:pt x="7963" y="13183"/>
                </a:lnTo>
                <a:lnTo>
                  <a:pt x="7963" y="12079"/>
                </a:lnTo>
                <a:cubicBezTo>
                  <a:pt x="7963" y="11472"/>
                  <a:pt x="7969" y="10958"/>
                  <a:pt x="7976" y="10938"/>
                </a:cubicBezTo>
                <a:cubicBezTo>
                  <a:pt x="7984" y="10918"/>
                  <a:pt x="8034" y="10952"/>
                  <a:pt x="8088" y="11015"/>
                </a:cubicBezTo>
                <a:cubicBezTo>
                  <a:pt x="8185" y="11127"/>
                  <a:pt x="8188" y="11128"/>
                  <a:pt x="8199" y="11011"/>
                </a:cubicBezTo>
                <a:cubicBezTo>
                  <a:pt x="8210" y="10901"/>
                  <a:pt x="8233" y="10892"/>
                  <a:pt x="8523" y="10892"/>
                </a:cubicBezTo>
                <a:cubicBezTo>
                  <a:pt x="8817" y="10892"/>
                  <a:pt x="8837" y="10899"/>
                  <a:pt x="8848" y="11015"/>
                </a:cubicBezTo>
                <a:cubicBezTo>
                  <a:pt x="8863" y="11166"/>
                  <a:pt x="8860" y="11167"/>
                  <a:pt x="8969" y="11023"/>
                </a:cubicBezTo>
                <a:cubicBezTo>
                  <a:pt x="9019" y="10959"/>
                  <a:pt x="9064" y="10922"/>
                  <a:pt x="9071" y="10941"/>
                </a:cubicBezTo>
                <a:cubicBezTo>
                  <a:pt x="9078" y="10960"/>
                  <a:pt x="9084" y="11472"/>
                  <a:pt x="9084" y="12079"/>
                </a:cubicBezTo>
                <a:lnTo>
                  <a:pt x="9084" y="13183"/>
                </a:lnTo>
                <a:lnTo>
                  <a:pt x="10800" y="13183"/>
                </a:lnTo>
                <a:lnTo>
                  <a:pt x="12516" y="13183"/>
                </a:lnTo>
                <a:lnTo>
                  <a:pt x="12516" y="12079"/>
                </a:lnTo>
                <a:cubicBezTo>
                  <a:pt x="12516" y="11472"/>
                  <a:pt x="12522" y="10960"/>
                  <a:pt x="12529" y="10941"/>
                </a:cubicBezTo>
                <a:cubicBezTo>
                  <a:pt x="12536" y="10922"/>
                  <a:pt x="12581" y="10959"/>
                  <a:pt x="12631" y="11023"/>
                </a:cubicBezTo>
                <a:cubicBezTo>
                  <a:pt x="12740" y="11167"/>
                  <a:pt x="12737" y="11166"/>
                  <a:pt x="12752" y="11015"/>
                </a:cubicBezTo>
                <a:cubicBezTo>
                  <a:pt x="12763" y="10899"/>
                  <a:pt x="12783" y="10892"/>
                  <a:pt x="13077" y="10892"/>
                </a:cubicBezTo>
                <a:cubicBezTo>
                  <a:pt x="13367" y="10892"/>
                  <a:pt x="13390" y="10901"/>
                  <a:pt x="13401" y="11011"/>
                </a:cubicBezTo>
                <a:cubicBezTo>
                  <a:pt x="13412" y="11128"/>
                  <a:pt x="13415" y="11127"/>
                  <a:pt x="13512" y="11015"/>
                </a:cubicBezTo>
                <a:cubicBezTo>
                  <a:pt x="13566" y="10952"/>
                  <a:pt x="13616" y="10918"/>
                  <a:pt x="13624" y="10938"/>
                </a:cubicBezTo>
                <a:cubicBezTo>
                  <a:pt x="13631" y="10958"/>
                  <a:pt x="13637" y="11472"/>
                  <a:pt x="13637" y="12079"/>
                </a:cubicBezTo>
                <a:lnTo>
                  <a:pt x="13637" y="13183"/>
                </a:lnTo>
                <a:lnTo>
                  <a:pt x="15342" y="13183"/>
                </a:lnTo>
                <a:lnTo>
                  <a:pt x="17046" y="13183"/>
                </a:lnTo>
                <a:lnTo>
                  <a:pt x="17046" y="12079"/>
                </a:lnTo>
                <a:cubicBezTo>
                  <a:pt x="17046" y="11472"/>
                  <a:pt x="17053" y="10958"/>
                  <a:pt x="17060" y="10938"/>
                </a:cubicBezTo>
                <a:cubicBezTo>
                  <a:pt x="17067" y="10919"/>
                  <a:pt x="17116" y="10956"/>
                  <a:pt x="17169" y="11019"/>
                </a:cubicBezTo>
                <a:cubicBezTo>
                  <a:pt x="17263" y="11133"/>
                  <a:pt x="17264" y="11131"/>
                  <a:pt x="17281" y="11013"/>
                </a:cubicBezTo>
                <a:cubicBezTo>
                  <a:pt x="17296" y="10901"/>
                  <a:pt x="17320" y="10892"/>
                  <a:pt x="17608" y="10892"/>
                </a:cubicBezTo>
                <a:cubicBezTo>
                  <a:pt x="17901" y="10892"/>
                  <a:pt x="17921" y="10899"/>
                  <a:pt x="17932" y="11015"/>
                </a:cubicBezTo>
                <a:cubicBezTo>
                  <a:pt x="17947" y="11166"/>
                  <a:pt x="17944" y="11167"/>
                  <a:pt x="18054" y="11023"/>
                </a:cubicBezTo>
                <a:cubicBezTo>
                  <a:pt x="18103" y="10959"/>
                  <a:pt x="18148" y="10922"/>
                  <a:pt x="18155" y="10941"/>
                </a:cubicBezTo>
                <a:cubicBezTo>
                  <a:pt x="18162" y="10960"/>
                  <a:pt x="18167" y="11471"/>
                  <a:pt x="18167" y="12078"/>
                </a:cubicBezTo>
                <a:lnTo>
                  <a:pt x="18167" y="13182"/>
                </a:lnTo>
                <a:lnTo>
                  <a:pt x="19009" y="13198"/>
                </a:lnTo>
                <a:lnTo>
                  <a:pt x="19850" y="13214"/>
                </a:lnTo>
                <a:lnTo>
                  <a:pt x="19850" y="14759"/>
                </a:lnTo>
                <a:lnTo>
                  <a:pt x="19850" y="16309"/>
                </a:lnTo>
                <a:lnTo>
                  <a:pt x="19798" y="16289"/>
                </a:lnTo>
                <a:cubicBezTo>
                  <a:pt x="19735" y="16265"/>
                  <a:pt x="19735" y="16278"/>
                  <a:pt x="19794" y="16551"/>
                </a:cubicBezTo>
                <a:cubicBezTo>
                  <a:pt x="19821" y="16671"/>
                  <a:pt x="19835" y="16796"/>
                  <a:pt x="19827" y="16831"/>
                </a:cubicBezTo>
                <a:cubicBezTo>
                  <a:pt x="19818" y="16873"/>
                  <a:pt x="19531" y="16896"/>
                  <a:pt x="18990" y="16896"/>
                </a:cubicBezTo>
                <a:lnTo>
                  <a:pt x="18169" y="16896"/>
                </a:lnTo>
                <a:lnTo>
                  <a:pt x="18162" y="18057"/>
                </a:lnTo>
                <a:lnTo>
                  <a:pt x="18156" y="19216"/>
                </a:lnTo>
                <a:lnTo>
                  <a:pt x="17722" y="19216"/>
                </a:lnTo>
                <a:cubicBezTo>
                  <a:pt x="17288" y="19216"/>
                  <a:pt x="17286" y="19216"/>
                  <a:pt x="17279" y="19077"/>
                </a:cubicBezTo>
                <a:cubicBezTo>
                  <a:pt x="17270" y="18909"/>
                  <a:pt x="17272" y="18909"/>
                  <a:pt x="17163" y="19060"/>
                </a:cubicBezTo>
                <a:cubicBezTo>
                  <a:pt x="17115" y="19126"/>
                  <a:pt x="17068" y="19163"/>
                  <a:pt x="17061" y="19142"/>
                </a:cubicBezTo>
                <a:cubicBezTo>
                  <a:pt x="17053" y="19121"/>
                  <a:pt x="17046" y="18606"/>
                  <a:pt x="17046" y="17999"/>
                </a:cubicBezTo>
                <a:lnTo>
                  <a:pt x="17046" y="16896"/>
                </a:lnTo>
                <a:lnTo>
                  <a:pt x="15342" y="16896"/>
                </a:lnTo>
                <a:lnTo>
                  <a:pt x="13638" y="16896"/>
                </a:lnTo>
                <a:lnTo>
                  <a:pt x="13632" y="18057"/>
                </a:lnTo>
                <a:lnTo>
                  <a:pt x="13626" y="19216"/>
                </a:lnTo>
                <a:lnTo>
                  <a:pt x="12047" y="19216"/>
                </a:lnTo>
                <a:lnTo>
                  <a:pt x="10468" y="19216"/>
                </a:lnTo>
                <a:lnTo>
                  <a:pt x="10474" y="19077"/>
                </a:lnTo>
                <a:cubicBezTo>
                  <a:pt x="10480" y="18909"/>
                  <a:pt x="10478" y="18908"/>
                  <a:pt x="10366" y="19054"/>
                </a:cubicBezTo>
                <a:cubicBezTo>
                  <a:pt x="10316" y="19119"/>
                  <a:pt x="10270" y="19157"/>
                  <a:pt x="10263" y="19138"/>
                </a:cubicBezTo>
                <a:cubicBezTo>
                  <a:pt x="10256" y="19119"/>
                  <a:pt x="10251" y="18606"/>
                  <a:pt x="10251" y="17999"/>
                </a:cubicBezTo>
                <a:lnTo>
                  <a:pt x="10251" y="16896"/>
                </a:lnTo>
                <a:lnTo>
                  <a:pt x="8535" y="16896"/>
                </a:lnTo>
                <a:lnTo>
                  <a:pt x="6819" y="16896"/>
                </a:lnTo>
                <a:lnTo>
                  <a:pt x="6819" y="17999"/>
                </a:lnTo>
                <a:cubicBezTo>
                  <a:pt x="6819" y="18606"/>
                  <a:pt x="6812" y="19121"/>
                  <a:pt x="6804" y="19142"/>
                </a:cubicBezTo>
                <a:cubicBezTo>
                  <a:pt x="6796" y="19163"/>
                  <a:pt x="6750" y="19126"/>
                  <a:pt x="6702" y="19060"/>
                </a:cubicBezTo>
                <a:cubicBezTo>
                  <a:pt x="6591" y="18907"/>
                  <a:pt x="6585" y="18908"/>
                  <a:pt x="6594" y="19077"/>
                </a:cubicBezTo>
                <a:lnTo>
                  <a:pt x="6601" y="19216"/>
                </a:lnTo>
                <a:lnTo>
                  <a:pt x="4746" y="19233"/>
                </a:lnTo>
                <a:cubicBezTo>
                  <a:pt x="3726" y="19241"/>
                  <a:pt x="2884" y="19230"/>
                  <a:pt x="2875" y="19207"/>
                </a:cubicBezTo>
                <a:cubicBezTo>
                  <a:pt x="2867" y="19184"/>
                  <a:pt x="2860" y="18827"/>
                  <a:pt x="2860" y="18413"/>
                </a:cubicBezTo>
                <a:cubicBezTo>
                  <a:pt x="2860" y="17906"/>
                  <a:pt x="2851" y="17631"/>
                  <a:pt x="2832" y="17564"/>
                </a:cubicBezTo>
                <a:cubicBezTo>
                  <a:pt x="2742" y="17255"/>
                  <a:pt x="2396" y="16997"/>
                  <a:pt x="1945" y="16906"/>
                </a:cubicBezTo>
                <a:lnTo>
                  <a:pt x="1750" y="16865"/>
                </a:lnTo>
                <a:lnTo>
                  <a:pt x="1750" y="15318"/>
                </a:lnTo>
                <a:lnTo>
                  <a:pt x="1750" y="13770"/>
                </a:lnTo>
                <a:lnTo>
                  <a:pt x="1802" y="13789"/>
                </a:lnTo>
                <a:cubicBezTo>
                  <a:pt x="1865" y="13813"/>
                  <a:pt x="1865" y="13801"/>
                  <a:pt x="1806" y="13529"/>
                </a:cubicBezTo>
                <a:cubicBezTo>
                  <a:pt x="1779" y="13409"/>
                  <a:pt x="1765" y="13282"/>
                  <a:pt x="1773" y="13246"/>
                </a:cubicBezTo>
                <a:cubicBezTo>
                  <a:pt x="1782" y="13204"/>
                  <a:pt x="2069" y="13183"/>
                  <a:pt x="2610" y="13183"/>
                </a:cubicBezTo>
                <a:lnTo>
                  <a:pt x="3432" y="13183"/>
                </a:lnTo>
                <a:lnTo>
                  <a:pt x="3432" y="12079"/>
                </a:lnTo>
                <a:cubicBezTo>
                  <a:pt x="3432" y="11472"/>
                  <a:pt x="3438" y="10960"/>
                  <a:pt x="3445" y="10941"/>
                </a:cubicBezTo>
                <a:cubicBezTo>
                  <a:pt x="3451" y="10922"/>
                  <a:pt x="3497" y="10959"/>
                  <a:pt x="3546" y="11023"/>
                </a:cubicBezTo>
                <a:cubicBezTo>
                  <a:pt x="3656" y="11167"/>
                  <a:pt x="3653" y="11166"/>
                  <a:pt x="3668" y="11015"/>
                </a:cubicBezTo>
                <a:cubicBezTo>
                  <a:pt x="3679" y="10899"/>
                  <a:pt x="3699" y="10892"/>
                  <a:pt x="3992" y="10892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80" name="Google Shape;980;p84"/>
          <p:cNvSpPr txBox="1"/>
          <p:nvPr/>
        </p:nvSpPr>
        <p:spPr>
          <a:xfrm>
            <a:off x="687599" y="10708552"/>
            <a:ext cx="23525403" cy="1627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81263" marR="0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Code is not the only source of changes, the data might change, the model itself might change as it re-trains</a:t>
            </a: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85"/>
          <p:cNvSpPr/>
          <p:nvPr/>
        </p:nvSpPr>
        <p:spPr>
          <a:xfrm>
            <a:off x="10391521" y="4972179"/>
            <a:ext cx="10768921" cy="2649706"/>
          </a:xfrm>
          <a:prstGeom prst="roundRect">
            <a:avLst>
              <a:gd name="adj" fmla="val 7280"/>
            </a:avLst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6" name="Google Shape;986;p85"/>
          <p:cNvSpPr/>
          <p:nvPr/>
        </p:nvSpPr>
        <p:spPr>
          <a:xfrm>
            <a:off x="8668703" y="7331472"/>
            <a:ext cx="12495016" cy="2382070"/>
          </a:xfrm>
          <a:prstGeom prst="roundRect">
            <a:avLst>
              <a:gd name="adj" fmla="val 8098"/>
            </a:avLst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7" name="Google Shape;987;p85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96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Machine Learning Workflow</a:t>
            </a:r>
            <a:endParaRPr/>
          </a:p>
        </p:txBody>
      </p:sp>
      <p:pic>
        <p:nvPicPr>
          <p:cNvPr id="988" name="Google Shape;988;p8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98493" y="2920466"/>
            <a:ext cx="17187014" cy="63510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542" y="0"/>
                </a:moveTo>
                <a:lnTo>
                  <a:pt x="4548" y="2351"/>
                </a:lnTo>
                <a:lnTo>
                  <a:pt x="4554" y="4704"/>
                </a:lnTo>
                <a:lnTo>
                  <a:pt x="5378" y="4704"/>
                </a:lnTo>
                <a:cubicBezTo>
                  <a:pt x="6293" y="4704"/>
                  <a:pt x="6273" y="4693"/>
                  <a:pt x="6180" y="5099"/>
                </a:cubicBezTo>
                <a:lnTo>
                  <a:pt x="6130" y="5314"/>
                </a:lnTo>
                <a:lnTo>
                  <a:pt x="6183" y="5333"/>
                </a:lnTo>
                <a:lnTo>
                  <a:pt x="6235" y="5353"/>
                </a:lnTo>
                <a:lnTo>
                  <a:pt x="6235" y="6622"/>
                </a:lnTo>
                <a:lnTo>
                  <a:pt x="6235" y="7891"/>
                </a:lnTo>
                <a:lnTo>
                  <a:pt x="6184" y="7872"/>
                </a:lnTo>
                <a:cubicBezTo>
                  <a:pt x="6120" y="7848"/>
                  <a:pt x="6120" y="7883"/>
                  <a:pt x="6180" y="8146"/>
                </a:cubicBezTo>
                <a:cubicBezTo>
                  <a:pt x="6206" y="8260"/>
                  <a:pt x="6221" y="8382"/>
                  <a:pt x="6213" y="8417"/>
                </a:cubicBezTo>
                <a:cubicBezTo>
                  <a:pt x="6203" y="8458"/>
                  <a:pt x="5909" y="8479"/>
                  <a:pt x="5376" y="8479"/>
                </a:cubicBezTo>
                <a:lnTo>
                  <a:pt x="4553" y="8479"/>
                </a:lnTo>
                <a:lnTo>
                  <a:pt x="4553" y="9583"/>
                </a:lnTo>
                <a:cubicBezTo>
                  <a:pt x="4553" y="10190"/>
                  <a:pt x="4547" y="10703"/>
                  <a:pt x="4540" y="10722"/>
                </a:cubicBezTo>
                <a:cubicBezTo>
                  <a:pt x="4533" y="10742"/>
                  <a:pt x="4484" y="10706"/>
                  <a:pt x="4431" y="10643"/>
                </a:cubicBezTo>
                <a:cubicBezTo>
                  <a:pt x="4337" y="10529"/>
                  <a:pt x="4336" y="10529"/>
                  <a:pt x="4319" y="10650"/>
                </a:cubicBezTo>
                <a:cubicBezTo>
                  <a:pt x="4304" y="10765"/>
                  <a:pt x="4283" y="10771"/>
                  <a:pt x="3987" y="10755"/>
                </a:cubicBezTo>
                <a:cubicBezTo>
                  <a:pt x="3687" y="10738"/>
                  <a:pt x="3673" y="10732"/>
                  <a:pt x="3666" y="10608"/>
                </a:cubicBezTo>
                <a:lnTo>
                  <a:pt x="3659" y="10478"/>
                </a:lnTo>
                <a:lnTo>
                  <a:pt x="3569" y="10598"/>
                </a:lnTo>
                <a:cubicBezTo>
                  <a:pt x="3520" y="10664"/>
                  <a:pt x="3469" y="10700"/>
                  <a:pt x="3456" y="10678"/>
                </a:cubicBezTo>
                <a:cubicBezTo>
                  <a:pt x="3441" y="10653"/>
                  <a:pt x="3432" y="10240"/>
                  <a:pt x="3432" y="9559"/>
                </a:cubicBezTo>
                <a:lnTo>
                  <a:pt x="3432" y="8479"/>
                </a:lnTo>
                <a:lnTo>
                  <a:pt x="1716" y="8479"/>
                </a:lnTo>
                <a:lnTo>
                  <a:pt x="0" y="8479"/>
                </a:lnTo>
                <a:lnTo>
                  <a:pt x="0" y="10799"/>
                </a:lnTo>
                <a:lnTo>
                  <a:pt x="0" y="13183"/>
                </a:lnTo>
                <a:lnTo>
                  <a:pt x="822" y="13183"/>
                </a:lnTo>
                <a:cubicBezTo>
                  <a:pt x="1280" y="13183"/>
                  <a:pt x="1650" y="13206"/>
                  <a:pt x="1657" y="13237"/>
                </a:cubicBezTo>
                <a:cubicBezTo>
                  <a:pt x="1664" y="13267"/>
                  <a:pt x="1654" y="13397"/>
                  <a:pt x="1634" y="13523"/>
                </a:cubicBezTo>
                <a:cubicBezTo>
                  <a:pt x="1595" y="13776"/>
                  <a:pt x="1605" y="13862"/>
                  <a:pt x="1658" y="13742"/>
                </a:cubicBezTo>
                <a:cubicBezTo>
                  <a:pt x="1686" y="13679"/>
                  <a:pt x="1695" y="13681"/>
                  <a:pt x="1705" y="13750"/>
                </a:cubicBezTo>
                <a:cubicBezTo>
                  <a:pt x="1711" y="13797"/>
                  <a:pt x="1714" y="14517"/>
                  <a:pt x="1710" y="15351"/>
                </a:cubicBezTo>
                <a:lnTo>
                  <a:pt x="1705" y="16865"/>
                </a:lnTo>
                <a:lnTo>
                  <a:pt x="1499" y="16906"/>
                </a:lnTo>
                <a:cubicBezTo>
                  <a:pt x="1043" y="16993"/>
                  <a:pt x="691" y="17250"/>
                  <a:pt x="601" y="17564"/>
                </a:cubicBezTo>
                <a:cubicBezTo>
                  <a:pt x="560" y="17706"/>
                  <a:pt x="560" y="20791"/>
                  <a:pt x="601" y="20935"/>
                </a:cubicBezTo>
                <a:cubicBezTo>
                  <a:pt x="648" y="21101"/>
                  <a:pt x="845" y="21347"/>
                  <a:pt x="964" y="21389"/>
                </a:cubicBezTo>
                <a:cubicBezTo>
                  <a:pt x="1025" y="21411"/>
                  <a:pt x="1086" y="21468"/>
                  <a:pt x="1101" y="21515"/>
                </a:cubicBezTo>
                <a:cubicBezTo>
                  <a:pt x="1109" y="21541"/>
                  <a:pt x="1490" y="21556"/>
                  <a:pt x="2171" y="21569"/>
                </a:cubicBezTo>
                <a:cubicBezTo>
                  <a:pt x="2259" y="21559"/>
                  <a:pt x="2321" y="21549"/>
                  <a:pt x="2326" y="21535"/>
                </a:cubicBezTo>
                <a:cubicBezTo>
                  <a:pt x="2339" y="21500"/>
                  <a:pt x="2426" y="21422"/>
                  <a:pt x="2521" y="21361"/>
                </a:cubicBezTo>
                <a:cubicBezTo>
                  <a:pt x="2624" y="21295"/>
                  <a:pt x="2726" y="21181"/>
                  <a:pt x="2776" y="21078"/>
                </a:cubicBezTo>
                <a:lnTo>
                  <a:pt x="2859" y="20908"/>
                </a:lnTo>
                <a:lnTo>
                  <a:pt x="2865" y="20123"/>
                </a:lnTo>
                <a:lnTo>
                  <a:pt x="2871" y="19341"/>
                </a:lnTo>
                <a:lnTo>
                  <a:pt x="4725" y="19341"/>
                </a:lnTo>
                <a:lnTo>
                  <a:pt x="6578" y="19341"/>
                </a:lnTo>
                <a:lnTo>
                  <a:pt x="6586" y="19474"/>
                </a:lnTo>
                <a:lnTo>
                  <a:pt x="6592" y="19608"/>
                </a:lnTo>
                <a:lnTo>
                  <a:pt x="6687" y="19462"/>
                </a:lnTo>
                <a:cubicBezTo>
                  <a:pt x="6739" y="19382"/>
                  <a:pt x="6790" y="19330"/>
                  <a:pt x="6800" y="19347"/>
                </a:cubicBezTo>
                <a:cubicBezTo>
                  <a:pt x="6810" y="19364"/>
                  <a:pt x="6819" y="19878"/>
                  <a:pt x="6819" y="20489"/>
                </a:cubicBezTo>
                <a:lnTo>
                  <a:pt x="6819" y="21592"/>
                </a:lnTo>
                <a:cubicBezTo>
                  <a:pt x="7890" y="21594"/>
                  <a:pt x="8958" y="21597"/>
                  <a:pt x="10251" y="21599"/>
                </a:cubicBezTo>
                <a:lnTo>
                  <a:pt x="10251" y="20520"/>
                </a:lnTo>
                <a:cubicBezTo>
                  <a:pt x="10251" y="19927"/>
                  <a:pt x="10261" y="19425"/>
                  <a:pt x="10272" y="19407"/>
                </a:cubicBezTo>
                <a:cubicBezTo>
                  <a:pt x="10283" y="19388"/>
                  <a:pt x="10328" y="19412"/>
                  <a:pt x="10372" y="19462"/>
                </a:cubicBezTo>
                <a:cubicBezTo>
                  <a:pt x="10447" y="19547"/>
                  <a:pt x="10453" y="19546"/>
                  <a:pt x="10464" y="19431"/>
                </a:cubicBezTo>
                <a:cubicBezTo>
                  <a:pt x="10475" y="19311"/>
                  <a:pt x="10499" y="19310"/>
                  <a:pt x="12050" y="19326"/>
                </a:cubicBezTo>
                <a:lnTo>
                  <a:pt x="13626" y="19341"/>
                </a:lnTo>
                <a:lnTo>
                  <a:pt x="13632" y="20470"/>
                </a:lnTo>
                <a:lnTo>
                  <a:pt x="13638" y="21600"/>
                </a:lnTo>
                <a:lnTo>
                  <a:pt x="17046" y="21600"/>
                </a:lnTo>
                <a:lnTo>
                  <a:pt x="17046" y="20496"/>
                </a:lnTo>
                <a:cubicBezTo>
                  <a:pt x="17046" y="19889"/>
                  <a:pt x="17053" y="19375"/>
                  <a:pt x="17060" y="19355"/>
                </a:cubicBezTo>
                <a:cubicBezTo>
                  <a:pt x="17067" y="19336"/>
                  <a:pt x="17116" y="19372"/>
                  <a:pt x="17169" y="19435"/>
                </a:cubicBezTo>
                <a:cubicBezTo>
                  <a:pt x="17263" y="19549"/>
                  <a:pt x="17264" y="19550"/>
                  <a:pt x="17281" y="19430"/>
                </a:cubicBezTo>
                <a:cubicBezTo>
                  <a:pt x="17297" y="19313"/>
                  <a:pt x="17317" y="19307"/>
                  <a:pt x="17727" y="19323"/>
                </a:cubicBezTo>
                <a:lnTo>
                  <a:pt x="18156" y="19341"/>
                </a:lnTo>
                <a:lnTo>
                  <a:pt x="18162" y="20470"/>
                </a:lnTo>
                <a:lnTo>
                  <a:pt x="18169" y="21600"/>
                </a:lnTo>
                <a:lnTo>
                  <a:pt x="21600" y="21600"/>
                </a:lnTo>
                <a:lnTo>
                  <a:pt x="21600" y="19249"/>
                </a:lnTo>
                <a:lnTo>
                  <a:pt x="21600" y="16896"/>
                </a:lnTo>
                <a:lnTo>
                  <a:pt x="20778" y="16896"/>
                </a:lnTo>
                <a:cubicBezTo>
                  <a:pt x="20279" y="16896"/>
                  <a:pt x="19950" y="16873"/>
                  <a:pt x="19942" y="16837"/>
                </a:cubicBezTo>
                <a:cubicBezTo>
                  <a:pt x="19934" y="16804"/>
                  <a:pt x="19944" y="16674"/>
                  <a:pt x="19964" y="16548"/>
                </a:cubicBezTo>
                <a:cubicBezTo>
                  <a:pt x="20003" y="16295"/>
                  <a:pt x="19995" y="16219"/>
                  <a:pt x="19942" y="16337"/>
                </a:cubicBezTo>
                <a:cubicBezTo>
                  <a:pt x="19914" y="16400"/>
                  <a:pt x="19905" y="16398"/>
                  <a:pt x="19895" y="16329"/>
                </a:cubicBezTo>
                <a:cubicBezTo>
                  <a:pt x="19889" y="16282"/>
                  <a:pt x="19886" y="15562"/>
                  <a:pt x="19889" y="14728"/>
                </a:cubicBezTo>
                <a:lnTo>
                  <a:pt x="19895" y="13214"/>
                </a:lnTo>
                <a:lnTo>
                  <a:pt x="20748" y="13198"/>
                </a:lnTo>
                <a:lnTo>
                  <a:pt x="21600" y="13182"/>
                </a:lnTo>
                <a:lnTo>
                  <a:pt x="21600" y="8479"/>
                </a:lnTo>
                <a:lnTo>
                  <a:pt x="20769" y="8479"/>
                </a:lnTo>
                <a:cubicBezTo>
                  <a:pt x="20311" y="8479"/>
                  <a:pt x="19932" y="8465"/>
                  <a:pt x="19926" y="8447"/>
                </a:cubicBezTo>
                <a:cubicBezTo>
                  <a:pt x="19919" y="8429"/>
                  <a:pt x="19934" y="8303"/>
                  <a:pt x="19959" y="8166"/>
                </a:cubicBezTo>
                <a:cubicBezTo>
                  <a:pt x="20006" y="7908"/>
                  <a:pt x="19999" y="7790"/>
                  <a:pt x="19945" y="7912"/>
                </a:cubicBezTo>
                <a:cubicBezTo>
                  <a:pt x="19928" y="7951"/>
                  <a:pt x="19907" y="7964"/>
                  <a:pt x="19899" y="7942"/>
                </a:cubicBezTo>
                <a:cubicBezTo>
                  <a:pt x="19890" y="7920"/>
                  <a:pt x="19884" y="6652"/>
                  <a:pt x="19884" y="5126"/>
                </a:cubicBezTo>
                <a:lnTo>
                  <a:pt x="19884" y="2351"/>
                </a:lnTo>
                <a:lnTo>
                  <a:pt x="13929" y="2336"/>
                </a:lnTo>
                <a:lnTo>
                  <a:pt x="7974" y="2320"/>
                </a:lnTo>
                <a:lnTo>
                  <a:pt x="7974" y="1159"/>
                </a:lnTo>
                <a:lnTo>
                  <a:pt x="7974" y="0"/>
                </a:lnTo>
                <a:lnTo>
                  <a:pt x="4542" y="0"/>
                </a:lnTo>
                <a:close/>
                <a:moveTo>
                  <a:pt x="7974" y="2444"/>
                </a:moveTo>
                <a:lnTo>
                  <a:pt x="13912" y="2444"/>
                </a:lnTo>
                <a:lnTo>
                  <a:pt x="19850" y="2444"/>
                </a:lnTo>
                <a:lnTo>
                  <a:pt x="19850" y="5137"/>
                </a:lnTo>
                <a:lnTo>
                  <a:pt x="19850" y="7830"/>
                </a:lnTo>
                <a:lnTo>
                  <a:pt x="19798" y="7849"/>
                </a:lnTo>
                <a:lnTo>
                  <a:pt x="19747" y="7868"/>
                </a:lnTo>
                <a:lnTo>
                  <a:pt x="19793" y="8115"/>
                </a:lnTo>
                <a:cubicBezTo>
                  <a:pt x="19819" y="8250"/>
                  <a:pt x="19834" y="8387"/>
                  <a:pt x="19826" y="8420"/>
                </a:cubicBezTo>
                <a:cubicBezTo>
                  <a:pt x="19818" y="8456"/>
                  <a:pt x="19494" y="8479"/>
                  <a:pt x="18990" y="8479"/>
                </a:cubicBezTo>
                <a:lnTo>
                  <a:pt x="18167" y="8479"/>
                </a:lnTo>
                <a:lnTo>
                  <a:pt x="18167" y="9559"/>
                </a:lnTo>
                <a:cubicBezTo>
                  <a:pt x="18167" y="10240"/>
                  <a:pt x="18159" y="10653"/>
                  <a:pt x="18144" y="10678"/>
                </a:cubicBezTo>
                <a:cubicBezTo>
                  <a:pt x="18131" y="10700"/>
                  <a:pt x="18079" y="10664"/>
                  <a:pt x="18030" y="10598"/>
                </a:cubicBezTo>
                <a:lnTo>
                  <a:pt x="17941" y="10478"/>
                </a:lnTo>
                <a:lnTo>
                  <a:pt x="17934" y="10608"/>
                </a:lnTo>
                <a:cubicBezTo>
                  <a:pt x="17927" y="10732"/>
                  <a:pt x="17913" y="10738"/>
                  <a:pt x="17613" y="10755"/>
                </a:cubicBezTo>
                <a:cubicBezTo>
                  <a:pt x="17317" y="10771"/>
                  <a:pt x="17296" y="10765"/>
                  <a:pt x="17281" y="10650"/>
                </a:cubicBezTo>
                <a:cubicBezTo>
                  <a:pt x="17264" y="10529"/>
                  <a:pt x="17263" y="10529"/>
                  <a:pt x="17169" y="10643"/>
                </a:cubicBezTo>
                <a:cubicBezTo>
                  <a:pt x="17116" y="10706"/>
                  <a:pt x="17067" y="10742"/>
                  <a:pt x="17060" y="10722"/>
                </a:cubicBezTo>
                <a:cubicBezTo>
                  <a:pt x="17053" y="10703"/>
                  <a:pt x="17046" y="10190"/>
                  <a:pt x="17046" y="9583"/>
                </a:cubicBezTo>
                <a:lnTo>
                  <a:pt x="17046" y="8479"/>
                </a:lnTo>
                <a:lnTo>
                  <a:pt x="15342" y="8479"/>
                </a:lnTo>
                <a:lnTo>
                  <a:pt x="13637" y="8479"/>
                </a:lnTo>
                <a:lnTo>
                  <a:pt x="13637" y="9583"/>
                </a:lnTo>
                <a:cubicBezTo>
                  <a:pt x="13637" y="10190"/>
                  <a:pt x="13631" y="10703"/>
                  <a:pt x="13624" y="10722"/>
                </a:cubicBezTo>
                <a:cubicBezTo>
                  <a:pt x="13617" y="10742"/>
                  <a:pt x="13568" y="10706"/>
                  <a:pt x="13515" y="10643"/>
                </a:cubicBezTo>
                <a:cubicBezTo>
                  <a:pt x="13421" y="10529"/>
                  <a:pt x="13420" y="10529"/>
                  <a:pt x="13403" y="10650"/>
                </a:cubicBezTo>
                <a:cubicBezTo>
                  <a:pt x="13387" y="10765"/>
                  <a:pt x="13368" y="10771"/>
                  <a:pt x="13071" y="10755"/>
                </a:cubicBezTo>
                <a:cubicBezTo>
                  <a:pt x="12771" y="10738"/>
                  <a:pt x="12756" y="10732"/>
                  <a:pt x="12749" y="10608"/>
                </a:cubicBezTo>
                <a:lnTo>
                  <a:pt x="12743" y="10478"/>
                </a:lnTo>
                <a:lnTo>
                  <a:pt x="12653" y="10598"/>
                </a:lnTo>
                <a:cubicBezTo>
                  <a:pt x="12604" y="10664"/>
                  <a:pt x="12553" y="10700"/>
                  <a:pt x="12540" y="10678"/>
                </a:cubicBezTo>
                <a:cubicBezTo>
                  <a:pt x="12525" y="10653"/>
                  <a:pt x="12516" y="10240"/>
                  <a:pt x="12516" y="9559"/>
                </a:cubicBezTo>
                <a:lnTo>
                  <a:pt x="12516" y="8479"/>
                </a:lnTo>
                <a:lnTo>
                  <a:pt x="10800" y="8479"/>
                </a:lnTo>
                <a:lnTo>
                  <a:pt x="9084" y="8479"/>
                </a:lnTo>
                <a:lnTo>
                  <a:pt x="9084" y="9559"/>
                </a:lnTo>
                <a:cubicBezTo>
                  <a:pt x="9084" y="10240"/>
                  <a:pt x="9075" y="10653"/>
                  <a:pt x="9060" y="10678"/>
                </a:cubicBezTo>
                <a:cubicBezTo>
                  <a:pt x="9047" y="10700"/>
                  <a:pt x="8996" y="10664"/>
                  <a:pt x="8947" y="10598"/>
                </a:cubicBezTo>
                <a:lnTo>
                  <a:pt x="8857" y="10478"/>
                </a:lnTo>
                <a:lnTo>
                  <a:pt x="8851" y="10608"/>
                </a:lnTo>
                <a:cubicBezTo>
                  <a:pt x="8844" y="10732"/>
                  <a:pt x="8829" y="10738"/>
                  <a:pt x="8529" y="10755"/>
                </a:cubicBezTo>
                <a:cubicBezTo>
                  <a:pt x="8232" y="10771"/>
                  <a:pt x="8213" y="10765"/>
                  <a:pt x="8197" y="10650"/>
                </a:cubicBezTo>
                <a:cubicBezTo>
                  <a:pt x="8180" y="10529"/>
                  <a:pt x="8179" y="10529"/>
                  <a:pt x="8085" y="10643"/>
                </a:cubicBezTo>
                <a:cubicBezTo>
                  <a:pt x="8032" y="10706"/>
                  <a:pt x="7983" y="10742"/>
                  <a:pt x="7976" y="10722"/>
                </a:cubicBezTo>
                <a:cubicBezTo>
                  <a:pt x="7969" y="10703"/>
                  <a:pt x="7963" y="10190"/>
                  <a:pt x="7963" y="9583"/>
                </a:cubicBezTo>
                <a:lnTo>
                  <a:pt x="7963" y="8479"/>
                </a:lnTo>
                <a:lnTo>
                  <a:pt x="7140" y="8479"/>
                </a:lnTo>
                <a:cubicBezTo>
                  <a:pt x="6607" y="8479"/>
                  <a:pt x="6313" y="8458"/>
                  <a:pt x="6304" y="8417"/>
                </a:cubicBezTo>
                <a:cubicBezTo>
                  <a:pt x="6296" y="8382"/>
                  <a:pt x="6310" y="8260"/>
                  <a:pt x="6336" y="8146"/>
                </a:cubicBezTo>
                <a:cubicBezTo>
                  <a:pt x="6396" y="7883"/>
                  <a:pt x="6396" y="7848"/>
                  <a:pt x="6332" y="7872"/>
                </a:cubicBezTo>
                <a:lnTo>
                  <a:pt x="6281" y="7891"/>
                </a:lnTo>
                <a:lnTo>
                  <a:pt x="6281" y="6592"/>
                </a:lnTo>
                <a:lnTo>
                  <a:pt x="6281" y="5291"/>
                </a:lnTo>
                <a:lnTo>
                  <a:pt x="6332" y="5311"/>
                </a:lnTo>
                <a:lnTo>
                  <a:pt x="6385" y="5332"/>
                </a:lnTo>
                <a:lnTo>
                  <a:pt x="6337" y="5082"/>
                </a:lnTo>
                <a:cubicBezTo>
                  <a:pt x="6311" y="4945"/>
                  <a:pt x="6295" y="4804"/>
                  <a:pt x="6303" y="4769"/>
                </a:cubicBezTo>
                <a:cubicBezTo>
                  <a:pt x="6313" y="4726"/>
                  <a:pt x="6597" y="4704"/>
                  <a:pt x="7140" y="4704"/>
                </a:cubicBezTo>
                <a:lnTo>
                  <a:pt x="7961" y="4704"/>
                </a:lnTo>
                <a:lnTo>
                  <a:pt x="7968" y="3575"/>
                </a:lnTo>
                <a:lnTo>
                  <a:pt x="7974" y="2444"/>
                </a:lnTo>
                <a:close/>
                <a:moveTo>
                  <a:pt x="3992" y="10892"/>
                </a:moveTo>
                <a:cubicBezTo>
                  <a:pt x="4280" y="10892"/>
                  <a:pt x="4304" y="10901"/>
                  <a:pt x="4319" y="11013"/>
                </a:cubicBezTo>
                <a:cubicBezTo>
                  <a:pt x="4336" y="11131"/>
                  <a:pt x="4337" y="11133"/>
                  <a:pt x="4431" y="11019"/>
                </a:cubicBezTo>
                <a:cubicBezTo>
                  <a:pt x="4484" y="10956"/>
                  <a:pt x="4533" y="10919"/>
                  <a:pt x="4540" y="10938"/>
                </a:cubicBezTo>
                <a:cubicBezTo>
                  <a:pt x="4547" y="10958"/>
                  <a:pt x="4553" y="11472"/>
                  <a:pt x="4553" y="12079"/>
                </a:cubicBezTo>
                <a:lnTo>
                  <a:pt x="4553" y="13183"/>
                </a:lnTo>
                <a:lnTo>
                  <a:pt x="6258" y="13183"/>
                </a:lnTo>
                <a:lnTo>
                  <a:pt x="7963" y="13183"/>
                </a:lnTo>
                <a:lnTo>
                  <a:pt x="7963" y="12079"/>
                </a:lnTo>
                <a:cubicBezTo>
                  <a:pt x="7963" y="11472"/>
                  <a:pt x="7969" y="10958"/>
                  <a:pt x="7976" y="10938"/>
                </a:cubicBezTo>
                <a:cubicBezTo>
                  <a:pt x="7984" y="10918"/>
                  <a:pt x="8034" y="10952"/>
                  <a:pt x="8088" y="11015"/>
                </a:cubicBezTo>
                <a:cubicBezTo>
                  <a:pt x="8185" y="11127"/>
                  <a:pt x="8188" y="11128"/>
                  <a:pt x="8199" y="11011"/>
                </a:cubicBezTo>
                <a:cubicBezTo>
                  <a:pt x="8210" y="10901"/>
                  <a:pt x="8233" y="10892"/>
                  <a:pt x="8523" y="10892"/>
                </a:cubicBezTo>
                <a:cubicBezTo>
                  <a:pt x="8817" y="10892"/>
                  <a:pt x="8837" y="10899"/>
                  <a:pt x="8848" y="11015"/>
                </a:cubicBezTo>
                <a:cubicBezTo>
                  <a:pt x="8863" y="11166"/>
                  <a:pt x="8860" y="11167"/>
                  <a:pt x="8969" y="11023"/>
                </a:cubicBezTo>
                <a:cubicBezTo>
                  <a:pt x="9019" y="10959"/>
                  <a:pt x="9064" y="10922"/>
                  <a:pt x="9071" y="10941"/>
                </a:cubicBezTo>
                <a:cubicBezTo>
                  <a:pt x="9078" y="10960"/>
                  <a:pt x="9084" y="11472"/>
                  <a:pt x="9084" y="12079"/>
                </a:cubicBezTo>
                <a:lnTo>
                  <a:pt x="9084" y="13183"/>
                </a:lnTo>
                <a:lnTo>
                  <a:pt x="10800" y="13183"/>
                </a:lnTo>
                <a:lnTo>
                  <a:pt x="12516" y="13183"/>
                </a:lnTo>
                <a:lnTo>
                  <a:pt x="12516" y="12079"/>
                </a:lnTo>
                <a:cubicBezTo>
                  <a:pt x="12516" y="11472"/>
                  <a:pt x="12522" y="10960"/>
                  <a:pt x="12529" y="10941"/>
                </a:cubicBezTo>
                <a:cubicBezTo>
                  <a:pt x="12536" y="10922"/>
                  <a:pt x="12581" y="10959"/>
                  <a:pt x="12631" y="11023"/>
                </a:cubicBezTo>
                <a:cubicBezTo>
                  <a:pt x="12740" y="11167"/>
                  <a:pt x="12737" y="11166"/>
                  <a:pt x="12752" y="11015"/>
                </a:cubicBezTo>
                <a:cubicBezTo>
                  <a:pt x="12763" y="10899"/>
                  <a:pt x="12783" y="10892"/>
                  <a:pt x="13077" y="10892"/>
                </a:cubicBezTo>
                <a:cubicBezTo>
                  <a:pt x="13367" y="10892"/>
                  <a:pt x="13390" y="10901"/>
                  <a:pt x="13401" y="11011"/>
                </a:cubicBezTo>
                <a:cubicBezTo>
                  <a:pt x="13412" y="11128"/>
                  <a:pt x="13415" y="11127"/>
                  <a:pt x="13512" y="11015"/>
                </a:cubicBezTo>
                <a:cubicBezTo>
                  <a:pt x="13566" y="10952"/>
                  <a:pt x="13616" y="10918"/>
                  <a:pt x="13624" y="10938"/>
                </a:cubicBezTo>
                <a:cubicBezTo>
                  <a:pt x="13631" y="10958"/>
                  <a:pt x="13637" y="11472"/>
                  <a:pt x="13637" y="12079"/>
                </a:cubicBezTo>
                <a:lnTo>
                  <a:pt x="13637" y="13183"/>
                </a:lnTo>
                <a:lnTo>
                  <a:pt x="15342" y="13183"/>
                </a:lnTo>
                <a:lnTo>
                  <a:pt x="17046" y="13183"/>
                </a:lnTo>
                <a:lnTo>
                  <a:pt x="17046" y="12079"/>
                </a:lnTo>
                <a:cubicBezTo>
                  <a:pt x="17046" y="11472"/>
                  <a:pt x="17053" y="10958"/>
                  <a:pt x="17060" y="10938"/>
                </a:cubicBezTo>
                <a:cubicBezTo>
                  <a:pt x="17067" y="10919"/>
                  <a:pt x="17116" y="10956"/>
                  <a:pt x="17169" y="11019"/>
                </a:cubicBezTo>
                <a:cubicBezTo>
                  <a:pt x="17263" y="11133"/>
                  <a:pt x="17264" y="11131"/>
                  <a:pt x="17281" y="11013"/>
                </a:cubicBezTo>
                <a:cubicBezTo>
                  <a:pt x="17296" y="10901"/>
                  <a:pt x="17320" y="10892"/>
                  <a:pt x="17608" y="10892"/>
                </a:cubicBezTo>
                <a:cubicBezTo>
                  <a:pt x="17901" y="10892"/>
                  <a:pt x="17921" y="10899"/>
                  <a:pt x="17932" y="11015"/>
                </a:cubicBezTo>
                <a:cubicBezTo>
                  <a:pt x="17947" y="11166"/>
                  <a:pt x="17944" y="11167"/>
                  <a:pt x="18054" y="11023"/>
                </a:cubicBezTo>
                <a:cubicBezTo>
                  <a:pt x="18103" y="10959"/>
                  <a:pt x="18148" y="10922"/>
                  <a:pt x="18155" y="10941"/>
                </a:cubicBezTo>
                <a:cubicBezTo>
                  <a:pt x="18162" y="10960"/>
                  <a:pt x="18167" y="11471"/>
                  <a:pt x="18167" y="12078"/>
                </a:cubicBezTo>
                <a:lnTo>
                  <a:pt x="18167" y="13182"/>
                </a:lnTo>
                <a:lnTo>
                  <a:pt x="19009" y="13198"/>
                </a:lnTo>
                <a:lnTo>
                  <a:pt x="19850" y="13214"/>
                </a:lnTo>
                <a:lnTo>
                  <a:pt x="19850" y="14759"/>
                </a:lnTo>
                <a:lnTo>
                  <a:pt x="19850" y="16309"/>
                </a:lnTo>
                <a:lnTo>
                  <a:pt x="19798" y="16289"/>
                </a:lnTo>
                <a:cubicBezTo>
                  <a:pt x="19735" y="16265"/>
                  <a:pt x="19735" y="16278"/>
                  <a:pt x="19794" y="16551"/>
                </a:cubicBezTo>
                <a:cubicBezTo>
                  <a:pt x="19821" y="16671"/>
                  <a:pt x="19835" y="16796"/>
                  <a:pt x="19827" y="16831"/>
                </a:cubicBezTo>
                <a:cubicBezTo>
                  <a:pt x="19818" y="16873"/>
                  <a:pt x="19531" y="16896"/>
                  <a:pt x="18990" y="16896"/>
                </a:cubicBezTo>
                <a:lnTo>
                  <a:pt x="18169" y="16896"/>
                </a:lnTo>
                <a:lnTo>
                  <a:pt x="18162" y="18057"/>
                </a:lnTo>
                <a:lnTo>
                  <a:pt x="18156" y="19216"/>
                </a:lnTo>
                <a:lnTo>
                  <a:pt x="17722" y="19216"/>
                </a:lnTo>
                <a:cubicBezTo>
                  <a:pt x="17288" y="19216"/>
                  <a:pt x="17286" y="19216"/>
                  <a:pt x="17279" y="19077"/>
                </a:cubicBezTo>
                <a:cubicBezTo>
                  <a:pt x="17270" y="18909"/>
                  <a:pt x="17272" y="18909"/>
                  <a:pt x="17163" y="19060"/>
                </a:cubicBezTo>
                <a:cubicBezTo>
                  <a:pt x="17115" y="19126"/>
                  <a:pt x="17068" y="19163"/>
                  <a:pt x="17061" y="19142"/>
                </a:cubicBezTo>
                <a:cubicBezTo>
                  <a:pt x="17053" y="19121"/>
                  <a:pt x="17046" y="18606"/>
                  <a:pt x="17046" y="17999"/>
                </a:cubicBezTo>
                <a:lnTo>
                  <a:pt x="17046" y="16896"/>
                </a:lnTo>
                <a:lnTo>
                  <a:pt x="15342" y="16896"/>
                </a:lnTo>
                <a:lnTo>
                  <a:pt x="13638" y="16896"/>
                </a:lnTo>
                <a:lnTo>
                  <a:pt x="13632" y="18057"/>
                </a:lnTo>
                <a:lnTo>
                  <a:pt x="13626" y="19216"/>
                </a:lnTo>
                <a:lnTo>
                  <a:pt x="12047" y="19216"/>
                </a:lnTo>
                <a:lnTo>
                  <a:pt x="10468" y="19216"/>
                </a:lnTo>
                <a:lnTo>
                  <a:pt x="10474" y="19077"/>
                </a:lnTo>
                <a:cubicBezTo>
                  <a:pt x="10480" y="18909"/>
                  <a:pt x="10478" y="18908"/>
                  <a:pt x="10366" y="19054"/>
                </a:cubicBezTo>
                <a:cubicBezTo>
                  <a:pt x="10316" y="19119"/>
                  <a:pt x="10270" y="19157"/>
                  <a:pt x="10263" y="19138"/>
                </a:cubicBezTo>
                <a:cubicBezTo>
                  <a:pt x="10256" y="19119"/>
                  <a:pt x="10251" y="18606"/>
                  <a:pt x="10251" y="17999"/>
                </a:cubicBezTo>
                <a:lnTo>
                  <a:pt x="10251" y="16896"/>
                </a:lnTo>
                <a:lnTo>
                  <a:pt x="8535" y="16896"/>
                </a:lnTo>
                <a:lnTo>
                  <a:pt x="6819" y="16896"/>
                </a:lnTo>
                <a:lnTo>
                  <a:pt x="6819" y="17999"/>
                </a:lnTo>
                <a:cubicBezTo>
                  <a:pt x="6819" y="18606"/>
                  <a:pt x="6812" y="19121"/>
                  <a:pt x="6804" y="19142"/>
                </a:cubicBezTo>
                <a:cubicBezTo>
                  <a:pt x="6796" y="19163"/>
                  <a:pt x="6750" y="19126"/>
                  <a:pt x="6702" y="19060"/>
                </a:cubicBezTo>
                <a:cubicBezTo>
                  <a:pt x="6591" y="18907"/>
                  <a:pt x="6585" y="18908"/>
                  <a:pt x="6594" y="19077"/>
                </a:cubicBezTo>
                <a:lnTo>
                  <a:pt x="6601" y="19216"/>
                </a:lnTo>
                <a:lnTo>
                  <a:pt x="4746" y="19233"/>
                </a:lnTo>
                <a:cubicBezTo>
                  <a:pt x="3726" y="19241"/>
                  <a:pt x="2884" y="19230"/>
                  <a:pt x="2875" y="19207"/>
                </a:cubicBezTo>
                <a:cubicBezTo>
                  <a:pt x="2867" y="19184"/>
                  <a:pt x="2860" y="18827"/>
                  <a:pt x="2860" y="18413"/>
                </a:cubicBezTo>
                <a:cubicBezTo>
                  <a:pt x="2860" y="17906"/>
                  <a:pt x="2851" y="17631"/>
                  <a:pt x="2832" y="17564"/>
                </a:cubicBezTo>
                <a:cubicBezTo>
                  <a:pt x="2742" y="17255"/>
                  <a:pt x="2396" y="16997"/>
                  <a:pt x="1945" y="16906"/>
                </a:cubicBezTo>
                <a:lnTo>
                  <a:pt x="1750" y="16865"/>
                </a:lnTo>
                <a:lnTo>
                  <a:pt x="1750" y="15318"/>
                </a:lnTo>
                <a:lnTo>
                  <a:pt x="1750" y="13770"/>
                </a:lnTo>
                <a:lnTo>
                  <a:pt x="1802" y="13789"/>
                </a:lnTo>
                <a:cubicBezTo>
                  <a:pt x="1865" y="13813"/>
                  <a:pt x="1865" y="13801"/>
                  <a:pt x="1806" y="13529"/>
                </a:cubicBezTo>
                <a:cubicBezTo>
                  <a:pt x="1779" y="13409"/>
                  <a:pt x="1765" y="13282"/>
                  <a:pt x="1773" y="13246"/>
                </a:cubicBezTo>
                <a:cubicBezTo>
                  <a:pt x="1782" y="13204"/>
                  <a:pt x="2069" y="13183"/>
                  <a:pt x="2610" y="13183"/>
                </a:cubicBezTo>
                <a:lnTo>
                  <a:pt x="3432" y="13183"/>
                </a:lnTo>
                <a:lnTo>
                  <a:pt x="3432" y="12079"/>
                </a:lnTo>
                <a:cubicBezTo>
                  <a:pt x="3432" y="11472"/>
                  <a:pt x="3438" y="10960"/>
                  <a:pt x="3445" y="10941"/>
                </a:cubicBezTo>
                <a:cubicBezTo>
                  <a:pt x="3451" y="10922"/>
                  <a:pt x="3497" y="10959"/>
                  <a:pt x="3546" y="11023"/>
                </a:cubicBezTo>
                <a:cubicBezTo>
                  <a:pt x="3656" y="11167"/>
                  <a:pt x="3653" y="11166"/>
                  <a:pt x="3668" y="11015"/>
                </a:cubicBezTo>
                <a:cubicBezTo>
                  <a:pt x="3679" y="10899"/>
                  <a:pt x="3699" y="10892"/>
                  <a:pt x="3992" y="10892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89" name="Google Shape;989;p85"/>
          <p:cNvSpPr txBox="1"/>
          <p:nvPr/>
        </p:nvSpPr>
        <p:spPr>
          <a:xfrm>
            <a:off x="687599" y="10708552"/>
            <a:ext cx="23525403" cy="1627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81263" marR="0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Code is not the only source of changes, the data might change, the model itself might change as it re-trains</a:t>
            </a: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86"/>
          <p:cNvSpPr/>
          <p:nvPr/>
        </p:nvSpPr>
        <p:spPr>
          <a:xfrm>
            <a:off x="17723288" y="2730234"/>
            <a:ext cx="5235576" cy="162758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8150" y="21600"/>
                </a:lnTo>
                <a:lnTo>
                  <a:pt x="18150" y="21505"/>
                </a:lnTo>
                <a:lnTo>
                  <a:pt x="18175" y="21584"/>
                </a:lnTo>
                <a:lnTo>
                  <a:pt x="21600" y="10797"/>
                </a:lnTo>
                <a:lnTo>
                  <a:pt x="18175" y="11"/>
                </a:lnTo>
                <a:lnTo>
                  <a:pt x="18150" y="90"/>
                </a:lnTo>
                <a:lnTo>
                  <a:pt x="18150" y="0"/>
                </a:lnTo>
                <a:lnTo>
                  <a:pt x="0" y="0"/>
                </a:lnTo>
                <a:close/>
              </a:path>
            </a:pathLst>
          </a:custGeom>
          <a:solidFill>
            <a:srgbClr val="7FB4D9"/>
          </a:solidFill>
          <a:ln w="381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995" name="Google Shape;995;p86"/>
          <p:cNvSpPr/>
          <p:nvPr/>
        </p:nvSpPr>
        <p:spPr>
          <a:xfrm>
            <a:off x="13659011" y="2730234"/>
            <a:ext cx="5235576" cy="162758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8150" y="21600"/>
                </a:lnTo>
                <a:lnTo>
                  <a:pt x="18150" y="21505"/>
                </a:lnTo>
                <a:lnTo>
                  <a:pt x="18175" y="21584"/>
                </a:lnTo>
                <a:lnTo>
                  <a:pt x="21600" y="10797"/>
                </a:lnTo>
                <a:lnTo>
                  <a:pt x="18175" y="11"/>
                </a:lnTo>
                <a:lnTo>
                  <a:pt x="18150" y="90"/>
                </a:lnTo>
                <a:lnTo>
                  <a:pt x="18150" y="0"/>
                </a:lnTo>
                <a:lnTo>
                  <a:pt x="0" y="0"/>
                </a:lnTo>
                <a:close/>
              </a:path>
            </a:pathLst>
          </a:custGeom>
          <a:solidFill>
            <a:srgbClr val="4090C7"/>
          </a:solidFill>
          <a:ln w="381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996" name="Google Shape;996;p86"/>
          <p:cNvSpPr/>
          <p:nvPr/>
        </p:nvSpPr>
        <p:spPr>
          <a:xfrm>
            <a:off x="9525410" y="2730234"/>
            <a:ext cx="5235576" cy="162758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8150" y="21600"/>
                </a:lnTo>
                <a:lnTo>
                  <a:pt x="18150" y="21505"/>
                </a:lnTo>
                <a:lnTo>
                  <a:pt x="18175" y="21584"/>
                </a:lnTo>
                <a:lnTo>
                  <a:pt x="21600" y="10797"/>
                </a:lnTo>
                <a:lnTo>
                  <a:pt x="18175" y="11"/>
                </a:lnTo>
                <a:lnTo>
                  <a:pt x="18150" y="90"/>
                </a:lnTo>
                <a:lnTo>
                  <a:pt x="1815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381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997" name="Google Shape;997;p86"/>
          <p:cNvSpPr/>
          <p:nvPr/>
        </p:nvSpPr>
        <p:spPr>
          <a:xfrm>
            <a:off x="5455714" y="2730234"/>
            <a:ext cx="5235576" cy="162758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8150" y="21600"/>
                </a:lnTo>
                <a:lnTo>
                  <a:pt x="18150" y="21505"/>
                </a:lnTo>
                <a:lnTo>
                  <a:pt x="18175" y="21584"/>
                </a:lnTo>
                <a:lnTo>
                  <a:pt x="21600" y="10797"/>
                </a:lnTo>
                <a:lnTo>
                  <a:pt x="18175" y="11"/>
                </a:lnTo>
                <a:lnTo>
                  <a:pt x="18150" y="90"/>
                </a:lnTo>
                <a:lnTo>
                  <a:pt x="18150" y="0"/>
                </a:lnTo>
                <a:lnTo>
                  <a:pt x="0" y="0"/>
                </a:lnTo>
                <a:close/>
              </a:path>
            </a:pathLst>
          </a:custGeom>
          <a:solidFill>
            <a:srgbClr val="015690"/>
          </a:solidFill>
          <a:ln w="381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998" name="Google Shape;998;p86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96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Existing ML Ops Tools</a:t>
            </a:r>
            <a:endParaRPr/>
          </a:p>
        </p:txBody>
      </p:sp>
      <p:sp>
        <p:nvSpPr>
          <p:cNvPr id="999" name="Google Shape;999;p86"/>
          <p:cNvSpPr/>
          <p:nvPr/>
        </p:nvSpPr>
        <p:spPr>
          <a:xfrm>
            <a:off x="1449518" y="2730234"/>
            <a:ext cx="5235576" cy="162758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8150" y="21600"/>
                </a:lnTo>
                <a:lnTo>
                  <a:pt x="18150" y="21505"/>
                </a:lnTo>
                <a:lnTo>
                  <a:pt x="18175" y="21584"/>
                </a:lnTo>
                <a:lnTo>
                  <a:pt x="21600" y="10797"/>
                </a:lnTo>
                <a:lnTo>
                  <a:pt x="18175" y="11"/>
                </a:lnTo>
                <a:lnTo>
                  <a:pt x="18150" y="90"/>
                </a:lnTo>
                <a:lnTo>
                  <a:pt x="1815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86"/>
          <p:cNvSpPr txBox="1"/>
          <p:nvPr/>
        </p:nvSpPr>
        <p:spPr>
          <a:xfrm>
            <a:off x="2269700" y="2926466"/>
            <a:ext cx="2888998" cy="1234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Infrastructure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Management</a:t>
            </a:r>
            <a:endParaRPr/>
          </a:p>
        </p:txBody>
      </p:sp>
      <p:sp>
        <p:nvSpPr>
          <p:cNvPr id="1001" name="Google Shape;1001;p86"/>
          <p:cNvSpPr txBox="1"/>
          <p:nvPr/>
        </p:nvSpPr>
        <p:spPr>
          <a:xfrm>
            <a:off x="6820603" y="2926466"/>
            <a:ext cx="2864218" cy="1234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Management</a:t>
            </a:r>
            <a:endParaRPr/>
          </a:p>
        </p:txBody>
      </p:sp>
      <p:sp>
        <p:nvSpPr>
          <p:cNvPr id="1002" name="Google Shape;1002;p86"/>
          <p:cNvSpPr txBox="1"/>
          <p:nvPr/>
        </p:nvSpPr>
        <p:spPr>
          <a:xfrm>
            <a:off x="10907587" y="2926466"/>
            <a:ext cx="2864218" cy="1234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Model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Management</a:t>
            </a:r>
            <a:endParaRPr/>
          </a:p>
        </p:txBody>
      </p:sp>
      <p:sp>
        <p:nvSpPr>
          <p:cNvPr id="1003" name="Google Shape;1003;p86"/>
          <p:cNvSpPr txBox="1"/>
          <p:nvPr/>
        </p:nvSpPr>
        <p:spPr>
          <a:xfrm>
            <a:off x="15070995" y="3205866"/>
            <a:ext cx="2635172" cy="7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Deployment</a:t>
            </a:r>
            <a:endParaRPr/>
          </a:p>
        </p:txBody>
      </p:sp>
      <p:sp>
        <p:nvSpPr>
          <p:cNvPr id="1004" name="Google Shape;1004;p86"/>
          <p:cNvSpPr txBox="1"/>
          <p:nvPr/>
        </p:nvSpPr>
        <p:spPr>
          <a:xfrm>
            <a:off x="19402877" y="3205866"/>
            <a:ext cx="2330222" cy="7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Monitoring</a:t>
            </a:r>
            <a:endParaRPr/>
          </a:p>
        </p:txBody>
      </p:sp>
      <p:grpSp>
        <p:nvGrpSpPr>
          <p:cNvPr id="1005" name="Google Shape;1005;p86"/>
          <p:cNvGrpSpPr/>
          <p:nvPr/>
        </p:nvGrpSpPr>
        <p:grpSpPr>
          <a:xfrm>
            <a:off x="4165260" y="5422544"/>
            <a:ext cx="14062329" cy="3893397"/>
            <a:chOff x="0" y="0"/>
            <a:chExt cx="14062327" cy="3893395"/>
          </a:xfrm>
        </p:grpSpPr>
        <p:pic>
          <p:nvPicPr>
            <p:cNvPr id="1006" name="Google Shape;1006;p86" descr="amazon_sagemaker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80043"/>
              <a:ext cx="7824666" cy="33333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07" name="Google Shape;1007;p86" descr="paperspace-logo.jp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168931" y="0"/>
              <a:ext cx="3893396" cy="389339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08" name="Google Shape;1008;p86" descr="Screen Shot 2021-06-04 at 2.58.01 PM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24796" y="10012407"/>
            <a:ext cx="6743255" cy="1984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94"/>
          <p:cNvSpPr txBox="1">
            <a:spLocks noGrp="1"/>
          </p:cNvSpPr>
          <p:nvPr>
            <p:ph type="body" idx="1"/>
          </p:nvPr>
        </p:nvSpPr>
        <p:spPr>
          <a:xfrm>
            <a:off x="1151343" y="9240193"/>
            <a:ext cx="20432590" cy="1316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Arial"/>
              <a:buNone/>
            </a:pPr>
            <a:r>
              <a:rPr lang="en-US" sz="5200" dirty="0">
                <a:solidFill>
                  <a:srgbClr val="FFFFFF"/>
                </a:solidFill>
              </a:rPr>
              <a:t>Chicken and Egg</a:t>
            </a:r>
            <a:endParaRPr dirty="0"/>
          </a:p>
        </p:txBody>
      </p:sp>
      <p:sp>
        <p:nvSpPr>
          <p:cNvPr id="1064" name="Google Shape;1064;p94"/>
          <p:cNvSpPr txBox="1"/>
          <p:nvPr/>
        </p:nvSpPr>
        <p:spPr>
          <a:xfrm>
            <a:off x="1151341" y="6833844"/>
            <a:ext cx="21697902" cy="2111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Arial"/>
              <a:buNone/>
            </a:pPr>
            <a:r>
              <a:rPr lang="en-US" sz="8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 Fundamentals for Non-Data Scientists</a:t>
            </a:r>
            <a:endParaRPr/>
          </a:p>
        </p:txBody>
      </p:sp>
      <p:sp>
        <p:nvSpPr>
          <p:cNvPr id="1065" name="Google Shape;1065;p94"/>
          <p:cNvSpPr/>
          <p:nvPr/>
        </p:nvSpPr>
        <p:spPr>
          <a:xfrm>
            <a:off x="1151343" y="10852057"/>
            <a:ext cx="22287776" cy="1544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r>
              <a:rPr lang="en-US" sz="4400" b="0" i="0" u="none" strike="noStrike" cap="none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rPr>
              <a:t>Kartik Hosanagar, Professor of Operations, Information and Decisions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95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The Need for Data Can Pose a Chicken &amp; Egg Problem</a:t>
            </a:r>
            <a:endParaRPr/>
          </a:p>
        </p:txBody>
      </p:sp>
      <p:sp>
        <p:nvSpPr>
          <p:cNvPr id="1071" name="Google Shape;1071;p95"/>
          <p:cNvSpPr txBox="1">
            <a:spLocks noGrp="1"/>
          </p:cNvSpPr>
          <p:nvPr>
            <p:ph type="body" idx="1"/>
          </p:nvPr>
        </p:nvSpPr>
        <p:spPr>
          <a:xfrm>
            <a:off x="1676400" y="2570686"/>
            <a:ext cx="21031199" cy="2745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481263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Performance differences between ML algorithms can be relatively small</a:t>
            </a:r>
            <a:endParaRPr/>
          </a:p>
          <a:p>
            <a:pPr marL="481263" lvl="1" indent="-481263" algn="l" rtl="0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Existing companies generally don’t have a problem with obtaining training data</a:t>
            </a:r>
            <a:endParaRPr/>
          </a:p>
        </p:txBody>
      </p:sp>
      <p:sp>
        <p:nvSpPr>
          <p:cNvPr id="1072" name="Google Shape;1072;p95"/>
          <p:cNvSpPr txBox="1"/>
          <p:nvPr/>
        </p:nvSpPr>
        <p:spPr>
          <a:xfrm>
            <a:off x="1576644" y="5533925"/>
            <a:ext cx="11250157" cy="4307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81263" marR="0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New products can face a chicken and egg problem</a:t>
            </a:r>
            <a:endParaRPr/>
          </a:p>
          <a:p>
            <a:pPr marL="1243263" marR="0" lvl="2" indent="-481262" algn="l" rtl="0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Without users, they don’t have data</a:t>
            </a:r>
            <a:endParaRPr/>
          </a:p>
          <a:p>
            <a:pPr marL="1243263" marR="0" lvl="2" indent="-481262" algn="l" rtl="0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Without data, they cannot build their AI product</a:t>
            </a:r>
            <a:endParaRPr/>
          </a:p>
        </p:txBody>
      </p:sp>
      <p:sp>
        <p:nvSpPr>
          <p:cNvPr id="1073" name="Google Shape;1073;p95"/>
          <p:cNvSpPr txBox="1"/>
          <p:nvPr/>
        </p:nvSpPr>
        <p:spPr>
          <a:xfrm>
            <a:off x="18311114" y="5837538"/>
            <a:ext cx="2304326" cy="7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A7A7A7"/>
                </a:solidFill>
                <a:latin typeface="Arial"/>
                <a:ea typeface="Arial"/>
                <a:cs typeface="Arial"/>
                <a:sym typeface="Arial"/>
              </a:rPr>
              <a:t>Product(s)</a:t>
            </a:r>
            <a:endParaRPr/>
          </a:p>
        </p:txBody>
      </p:sp>
      <p:grpSp>
        <p:nvGrpSpPr>
          <p:cNvPr id="1074" name="Google Shape;1074;p95"/>
          <p:cNvGrpSpPr/>
          <p:nvPr/>
        </p:nvGrpSpPr>
        <p:grpSpPr>
          <a:xfrm>
            <a:off x="15306872" y="7745920"/>
            <a:ext cx="7497223" cy="701325"/>
            <a:chOff x="-1" y="0"/>
            <a:chExt cx="7497221" cy="701323"/>
          </a:xfrm>
        </p:grpSpPr>
        <p:sp>
          <p:nvSpPr>
            <p:cNvPr id="1075" name="Google Shape;1075;p95"/>
            <p:cNvSpPr txBox="1"/>
            <p:nvPr/>
          </p:nvSpPr>
          <p:spPr>
            <a:xfrm>
              <a:off x="-1" y="0"/>
              <a:ext cx="2507478" cy="701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AI Systems</a:t>
              </a:r>
              <a:endParaRPr/>
            </a:p>
          </p:txBody>
        </p:sp>
        <p:sp>
          <p:nvSpPr>
            <p:cNvPr id="1076" name="Google Shape;1076;p95"/>
            <p:cNvSpPr txBox="1"/>
            <p:nvPr/>
          </p:nvSpPr>
          <p:spPr>
            <a:xfrm>
              <a:off x="6107740" y="0"/>
              <a:ext cx="1389480" cy="701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</p:grpSp>
      <p:sp>
        <p:nvSpPr>
          <p:cNvPr id="1077" name="Google Shape;1077;p95"/>
          <p:cNvSpPr txBox="1"/>
          <p:nvPr/>
        </p:nvSpPr>
        <p:spPr>
          <a:xfrm>
            <a:off x="18882614" y="9654303"/>
            <a:ext cx="1161326" cy="70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/>
          </a:p>
        </p:txBody>
      </p:sp>
      <p:sp>
        <p:nvSpPr>
          <p:cNvPr id="1078" name="Google Shape;1078;p95"/>
          <p:cNvSpPr/>
          <p:nvPr/>
        </p:nvSpPr>
        <p:spPr>
          <a:xfrm>
            <a:off x="16621691" y="6185399"/>
            <a:ext cx="1538710" cy="14146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cubicBezTo>
                  <a:pt x="534" y="7997"/>
                  <a:pt x="7734" y="797"/>
                  <a:pt x="21600" y="0"/>
                </a:cubicBezTo>
              </a:path>
            </a:pathLst>
          </a:custGeom>
          <a:noFill/>
          <a:ln w="381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" name="Google Shape;1079;p95"/>
          <p:cNvSpPr/>
          <p:nvPr/>
        </p:nvSpPr>
        <p:spPr>
          <a:xfrm>
            <a:off x="20766784" y="6225263"/>
            <a:ext cx="1309803" cy="141845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cubicBezTo>
                  <a:pt x="20152" y="7593"/>
                  <a:pt x="12952" y="393"/>
                  <a:pt x="0" y="0"/>
                </a:cubicBezTo>
              </a:path>
            </a:pathLst>
          </a:custGeom>
          <a:noFill/>
          <a:ln w="381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0" name="Google Shape;1080;p95"/>
          <p:cNvSpPr/>
          <p:nvPr/>
        </p:nvSpPr>
        <p:spPr>
          <a:xfrm>
            <a:off x="16649780" y="8485240"/>
            <a:ext cx="2059500" cy="1578666"/>
          </a:xfrm>
          <a:custGeom>
            <a:avLst/>
            <a:gdLst/>
            <a:ahLst/>
            <a:cxnLst/>
            <a:rect l="l" t="t" r="r" b="b"/>
            <a:pathLst>
              <a:path w="21600" h="21427" extrusionOk="0">
                <a:moveTo>
                  <a:pt x="0" y="0"/>
                </a:moveTo>
                <a:cubicBezTo>
                  <a:pt x="164" y="14459"/>
                  <a:pt x="7364" y="21600"/>
                  <a:pt x="21600" y="21424"/>
                </a:cubicBezTo>
              </a:path>
            </a:pathLst>
          </a:custGeom>
          <a:noFill/>
          <a:ln w="381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1" name="Google Shape;1081;p95"/>
          <p:cNvSpPr/>
          <p:nvPr/>
        </p:nvSpPr>
        <p:spPr>
          <a:xfrm>
            <a:off x="20252511" y="8525102"/>
            <a:ext cx="1852166" cy="1532643"/>
          </a:xfrm>
          <a:custGeom>
            <a:avLst/>
            <a:gdLst/>
            <a:ahLst/>
            <a:cxnLst/>
            <a:rect l="l" t="t" r="r" b="b"/>
            <a:pathLst>
              <a:path w="21600" h="20908" extrusionOk="0">
                <a:moveTo>
                  <a:pt x="21600" y="0"/>
                </a:moveTo>
                <a:cubicBezTo>
                  <a:pt x="21004" y="14649"/>
                  <a:pt x="13804" y="21600"/>
                  <a:pt x="0" y="20853"/>
                </a:cubicBezTo>
              </a:path>
            </a:pathLst>
          </a:custGeom>
          <a:noFill/>
          <a:ln w="381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C41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2D2C4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96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Solving the Chicken &amp; Egg Problem in AI Entrepreneurship</a:t>
            </a:r>
            <a:endParaRPr/>
          </a:p>
        </p:txBody>
      </p:sp>
      <p:grpSp>
        <p:nvGrpSpPr>
          <p:cNvPr id="1087" name="Google Shape;1087;p96"/>
          <p:cNvGrpSpPr/>
          <p:nvPr/>
        </p:nvGrpSpPr>
        <p:grpSpPr>
          <a:xfrm>
            <a:off x="11904162" y="3376946"/>
            <a:ext cx="10864761" cy="7083747"/>
            <a:chOff x="-1" y="0"/>
            <a:chExt cx="10864758" cy="7083745"/>
          </a:xfrm>
        </p:grpSpPr>
        <p:sp>
          <p:nvSpPr>
            <p:cNvPr id="1088" name="Google Shape;1088;p96"/>
            <p:cNvSpPr txBox="1"/>
            <p:nvPr/>
          </p:nvSpPr>
          <p:spPr>
            <a:xfrm>
              <a:off x="-1" y="4072318"/>
              <a:ext cx="387974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 AI Product(s)</a:t>
              </a:r>
              <a:endParaRPr/>
            </a:p>
          </p:txBody>
        </p:sp>
        <p:sp>
          <p:nvSpPr>
            <p:cNvPr id="1089" name="Google Shape;1089;p96"/>
            <p:cNvSpPr txBox="1"/>
            <p:nvPr/>
          </p:nvSpPr>
          <p:spPr>
            <a:xfrm>
              <a:off x="3546155" y="2217478"/>
              <a:ext cx="250747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AI Systems</a:t>
              </a:r>
              <a:endParaRPr/>
            </a:p>
          </p:txBody>
        </p:sp>
        <p:sp>
          <p:nvSpPr>
            <p:cNvPr id="1090" name="Google Shape;1090;p96"/>
            <p:cNvSpPr txBox="1"/>
            <p:nvPr/>
          </p:nvSpPr>
          <p:spPr>
            <a:xfrm>
              <a:off x="4122861" y="5746377"/>
              <a:ext cx="1389480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091" name="Google Shape;1091;p96"/>
            <p:cNvSpPr txBox="1"/>
            <p:nvPr/>
          </p:nvSpPr>
          <p:spPr>
            <a:xfrm>
              <a:off x="6943275" y="4125862"/>
              <a:ext cx="1161327" cy="701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</p:txBody>
        </p:sp>
        <p:sp>
          <p:nvSpPr>
            <p:cNvPr id="1092" name="Google Shape;1092;p96"/>
            <p:cNvSpPr/>
            <p:nvPr/>
          </p:nvSpPr>
          <p:spPr>
            <a:xfrm>
              <a:off x="1958305" y="2565340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96"/>
            <p:cNvSpPr/>
            <p:nvPr/>
          </p:nvSpPr>
          <p:spPr>
            <a:xfrm>
              <a:off x="6103400" y="2605203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96"/>
            <p:cNvSpPr/>
            <p:nvPr/>
          </p:nvSpPr>
          <p:spPr>
            <a:xfrm>
              <a:off x="1986395" y="4865181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96"/>
            <p:cNvSpPr/>
            <p:nvPr/>
          </p:nvSpPr>
          <p:spPr>
            <a:xfrm>
              <a:off x="5589126" y="4905044"/>
              <a:ext cx="1852166" cy="1532642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96"/>
            <p:cNvSpPr txBox="1"/>
            <p:nvPr/>
          </p:nvSpPr>
          <p:spPr>
            <a:xfrm>
              <a:off x="6371775" y="0"/>
              <a:ext cx="2304327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Original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Product(s)</a:t>
              </a:r>
              <a:endParaRPr/>
            </a:p>
          </p:txBody>
        </p:sp>
        <p:sp>
          <p:nvSpPr>
            <p:cNvPr id="1097" name="Google Shape;1097;p96"/>
            <p:cNvSpPr txBox="1"/>
            <p:nvPr/>
          </p:nvSpPr>
          <p:spPr>
            <a:xfrm>
              <a:off x="9475277" y="2217478"/>
              <a:ext cx="1389480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098" name="Google Shape;1098;p96"/>
            <p:cNvSpPr/>
            <p:nvPr/>
          </p:nvSpPr>
          <p:spPr>
            <a:xfrm>
              <a:off x="4682352" y="656957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96"/>
            <p:cNvSpPr/>
            <p:nvPr/>
          </p:nvSpPr>
          <p:spPr>
            <a:xfrm>
              <a:off x="8827446" y="696820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96"/>
            <p:cNvSpPr/>
            <p:nvPr/>
          </p:nvSpPr>
          <p:spPr>
            <a:xfrm>
              <a:off x="4710441" y="2956798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96"/>
            <p:cNvSpPr/>
            <p:nvPr/>
          </p:nvSpPr>
          <p:spPr>
            <a:xfrm>
              <a:off x="8313172" y="2996660"/>
              <a:ext cx="1852166" cy="1532643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2" name="Google Shape;1102;p96"/>
          <p:cNvSpPr/>
          <p:nvPr/>
        </p:nvSpPr>
        <p:spPr>
          <a:xfrm>
            <a:off x="2338583" y="33168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3" name="Google Shape;1103;p96"/>
          <p:cNvSpPr/>
          <p:nvPr/>
        </p:nvSpPr>
        <p:spPr>
          <a:xfrm>
            <a:off x="1762850" y="33170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04" name="Google Shape;1104;p96"/>
          <p:cNvSpPr txBox="1"/>
          <p:nvPr/>
        </p:nvSpPr>
        <p:spPr>
          <a:xfrm>
            <a:off x="2105178" y="34194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1105" name="Google Shape;1105;p96"/>
          <p:cNvSpPr txBox="1"/>
          <p:nvPr/>
        </p:nvSpPr>
        <p:spPr>
          <a:xfrm>
            <a:off x="3604381" y="3602845"/>
            <a:ext cx="6515567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Start with a non-AI product that generates data</a:t>
            </a:r>
            <a:endParaRPr/>
          </a:p>
        </p:txBody>
      </p:sp>
      <p:sp>
        <p:nvSpPr>
          <p:cNvPr id="1106" name="Google Shape;1106;p96"/>
          <p:cNvSpPr/>
          <p:nvPr/>
        </p:nvSpPr>
        <p:spPr>
          <a:xfrm>
            <a:off x="2338583" y="47646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7" name="Google Shape;1107;p96"/>
          <p:cNvSpPr/>
          <p:nvPr/>
        </p:nvSpPr>
        <p:spPr>
          <a:xfrm>
            <a:off x="1762850" y="47648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08" name="Google Shape;1108;p96"/>
          <p:cNvSpPr txBox="1"/>
          <p:nvPr/>
        </p:nvSpPr>
        <p:spPr>
          <a:xfrm>
            <a:off x="2105178" y="48672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  <p:sp>
        <p:nvSpPr>
          <p:cNvPr id="1109" name="Google Shape;1109;p96"/>
          <p:cNvSpPr txBox="1"/>
          <p:nvPr/>
        </p:nvSpPr>
        <p:spPr>
          <a:xfrm>
            <a:off x="3604381" y="5050645"/>
            <a:ext cx="5837953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Partner with an organization that has data</a:t>
            </a:r>
            <a:endParaRPr/>
          </a:p>
        </p:txBody>
      </p:sp>
      <p:sp>
        <p:nvSpPr>
          <p:cNvPr id="1110" name="Google Shape;1110;p96"/>
          <p:cNvSpPr/>
          <p:nvPr/>
        </p:nvSpPr>
        <p:spPr>
          <a:xfrm>
            <a:off x="2338583" y="62632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1" name="Google Shape;1111;p96"/>
          <p:cNvSpPr/>
          <p:nvPr/>
        </p:nvSpPr>
        <p:spPr>
          <a:xfrm>
            <a:off x="1762850" y="62634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12" name="Google Shape;1112;p96"/>
          <p:cNvSpPr txBox="1"/>
          <p:nvPr/>
        </p:nvSpPr>
        <p:spPr>
          <a:xfrm>
            <a:off x="2105178" y="63658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  <p:sp>
        <p:nvSpPr>
          <p:cNvPr id="1113" name="Google Shape;1113;p96"/>
          <p:cNvSpPr txBox="1"/>
          <p:nvPr/>
        </p:nvSpPr>
        <p:spPr>
          <a:xfrm>
            <a:off x="3604381" y="6549245"/>
            <a:ext cx="5787053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Crowdsource the (labeled) data you need</a:t>
            </a:r>
            <a:endParaRPr/>
          </a:p>
        </p:txBody>
      </p:sp>
      <p:sp>
        <p:nvSpPr>
          <p:cNvPr id="1114" name="Google Shape;1114;p96"/>
          <p:cNvSpPr/>
          <p:nvPr/>
        </p:nvSpPr>
        <p:spPr>
          <a:xfrm>
            <a:off x="2338583" y="77110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5" name="Google Shape;1115;p96"/>
          <p:cNvSpPr/>
          <p:nvPr/>
        </p:nvSpPr>
        <p:spPr>
          <a:xfrm>
            <a:off x="1762850" y="77112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16" name="Google Shape;1116;p96"/>
          <p:cNvSpPr txBox="1"/>
          <p:nvPr/>
        </p:nvSpPr>
        <p:spPr>
          <a:xfrm>
            <a:off x="2105178" y="78136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  <p:sp>
        <p:nvSpPr>
          <p:cNvPr id="1117" name="Google Shape;1117;p96"/>
          <p:cNvSpPr txBox="1"/>
          <p:nvPr/>
        </p:nvSpPr>
        <p:spPr>
          <a:xfrm>
            <a:off x="3604381" y="7997045"/>
            <a:ext cx="3414882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Make use of public data</a:t>
            </a:r>
            <a:endParaRPr/>
          </a:p>
        </p:txBody>
      </p:sp>
      <p:sp>
        <p:nvSpPr>
          <p:cNvPr id="1118" name="Google Shape;1118;p96"/>
          <p:cNvSpPr/>
          <p:nvPr/>
        </p:nvSpPr>
        <p:spPr>
          <a:xfrm>
            <a:off x="2338583" y="91207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9" name="Google Shape;1119;p96"/>
          <p:cNvSpPr/>
          <p:nvPr/>
        </p:nvSpPr>
        <p:spPr>
          <a:xfrm>
            <a:off x="1762850" y="91209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20" name="Google Shape;1120;p96"/>
          <p:cNvSpPr txBox="1"/>
          <p:nvPr/>
        </p:nvSpPr>
        <p:spPr>
          <a:xfrm>
            <a:off x="2105178" y="92233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  <p:sp>
        <p:nvSpPr>
          <p:cNvPr id="1121" name="Google Shape;1121;p96"/>
          <p:cNvSpPr txBox="1"/>
          <p:nvPr/>
        </p:nvSpPr>
        <p:spPr>
          <a:xfrm>
            <a:off x="3604381" y="9406745"/>
            <a:ext cx="3618479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Rethink the need for data</a:t>
            </a:r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97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Solving the Chicken &amp; Egg Problem in AI Entrepreneurship</a:t>
            </a:r>
            <a:endParaRPr/>
          </a:p>
        </p:txBody>
      </p:sp>
      <p:grpSp>
        <p:nvGrpSpPr>
          <p:cNvPr id="1127" name="Google Shape;1127;p97"/>
          <p:cNvGrpSpPr/>
          <p:nvPr/>
        </p:nvGrpSpPr>
        <p:grpSpPr>
          <a:xfrm>
            <a:off x="11904162" y="3376946"/>
            <a:ext cx="10864761" cy="7083747"/>
            <a:chOff x="-1" y="0"/>
            <a:chExt cx="10864758" cy="7083745"/>
          </a:xfrm>
        </p:grpSpPr>
        <p:sp>
          <p:nvSpPr>
            <p:cNvPr id="1128" name="Google Shape;1128;p97"/>
            <p:cNvSpPr txBox="1"/>
            <p:nvPr/>
          </p:nvSpPr>
          <p:spPr>
            <a:xfrm>
              <a:off x="-1" y="4072318"/>
              <a:ext cx="387974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 AI Product(s)</a:t>
              </a:r>
              <a:endParaRPr/>
            </a:p>
          </p:txBody>
        </p:sp>
        <p:sp>
          <p:nvSpPr>
            <p:cNvPr id="1129" name="Google Shape;1129;p97"/>
            <p:cNvSpPr txBox="1"/>
            <p:nvPr/>
          </p:nvSpPr>
          <p:spPr>
            <a:xfrm>
              <a:off x="3546155" y="2217478"/>
              <a:ext cx="250747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AI Systems</a:t>
              </a:r>
              <a:endParaRPr/>
            </a:p>
          </p:txBody>
        </p:sp>
        <p:sp>
          <p:nvSpPr>
            <p:cNvPr id="1130" name="Google Shape;1130;p97"/>
            <p:cNvSpPr txBox="1"/>
            <p:nvPr/>
          </p:nvSpPr>
          <p:spPr>
            <a:xfrm>
              <a:off x="4122861" y="5746377"/>
              <a:ext cx="1389480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131" name="Google Shape;1131;p97"/>
            <p:cNvSpPr txBox="1"/>
            <p:nvPr/>
          </p:nvSpPr>
          <p:spPr>
            <a:xfrm>
              <a:off x="6943275" y="4125862"/>
              <a:ext cx="1161327" cy="701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</p:txBody>
        </p:sp>
        <p:sp>
          <p:nvSpPr>
            <p:cNvPr id="1132" name="Google Shape;1132;p97"/>
            <p:cNvSpPr/>
            <p:nvPr/>
          </p:nvSpPr>
          <p:spPr>
            <a:xfrm>
              <a:off x="1958305" y="2565340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97"/>
            <p:cNvSpPr/>
            <p:nvPr/>
          </p:nvSpPr>
          <p:spPr>
            <a:xfrm>
              <a:off x="6103400" y="2605203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97"/>
            <p:cNvSpPr/>
            <p:nvPr/>
          </p:nvSpPr>
          <p:spPr>
            <a:xfrm>
              <a:off x="1986395" y="4865181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97"/>
            <p:cNvSpPr/>
            <p:nvPr/>
          </p:nvSpPr>
          <p:spPr>
            <a:xfrm>
              <a:off x="5589126" y="4905044"/>
              <a:ext cx="1852166" cy="1532642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97"/>
            <p:cNvSpPr txBox="1"/>
            <p:nvPr/>
          </p:nvSpPr>
          <p:spPr>
            <a:xfrm>
              <a:off x="6371775" y="0"/>
              <a:ext cx="2304327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Original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Product(s)</a:t>
              </a:r>
              <a:endParaRPr/>
            </a:p>
          </p:txBody>
        </p:sp>
        <p:sp>
          <p:nvSpPr>
            <p:cNvPr id="1137" name="Google Shape;1137;p97"/>
            <p:cNvSpPr txBox="1"/>
            <p:nvPr/>
          </p:nvSpPr>
          <p:spPr>
            <a:xfrm>
              <a:off x="9475277" y="2217478"/>
              <a:ext cx="1389480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138" name="Google Shape;1138;p97"/>
            <p:cNvSpPr/>
            <p:nvPr/>
          </p:nvSpPr>
          <p:spPr>
            <a:xfrm>
              <a:off x="4682352" y="656957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97"/>
            <p:cNvSpPr/>
            <p:nvPr/>
          </p:nvSpPr>
          <p:spPr>
            <a:xfrm>
              <a:off x="8827446" y="696820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97"/>
            <p:cNvSpPr/>
            <p:nvPr/>
          </p:nvSpPr>
          <p:spPr>
            <a:xfrm>
              <a:off x="4710441" y="2956798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97"/>
            <p:cNvSpPr/>
            <p:nvPr/>
          </p:nvSpPr>
          <p:spPr>
            <a:xfrm>
              <a:off x="8313172" y="2996660"/>
              <a:ext cx="1852166" cy="1532643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2" name="Google Shape;1142;p97"/>
          <p:cNvSpPr/>
          <p:nvPr/>
        </p:nvSpPr>
        <p:spPr>
          <a:xfrm>
            <a:off x="2338583" y="33168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3" name="Google Shape;1143;p97"/>
          <p:cNvSpPr/>
          <p:nvPr/>
        </p:nvSpPr>
        <p:spPr>
          <a:xfrm>
            <a:off x="1762850" y="33170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44" name="Google Shape;1144;p97"/>
          <p:cNvSpPr txBox="1"/>
          <p:nvPr/>
        </p:nvSpPr>
        <p:spPr>
          <a:xfrm>
            <a:off x="2105178" y="34194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1145" name="Google Shape;1145;p97"/>
          <p:cNvSpPr txBox="1"/>
          <p:nvPr/>
        </p:nvSpPr>
        <p:spPr>
          <a:xfrm>
            <a:off x="3604381" y="3602845"/>
            <a:ext cx="6515567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Start with a non-AI product that generates data</a:t>
            </a:r>
            <a:endParaRPr/>
          </a:p>
        </p:txBody>
      </p:sp>
      <p:sp>
        <p:nvSpPr>
          <p:cNvPr id="1146" name="Google Shape;1146;p97"/>
          <p:cNvSpPr/>
          <p:nvPr/>
        </p:nvSpPr>
        <p:spPr>
          <a:xfrm>
            <a:off x="2338583" y="47646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7" name="Google Shape;1147;p97"/>
          <p:cNvSpPr/>
          <p:nvPr/>
        </p:nvSpPr>
        <p:spPr>
          <a:xfrm>
            <a:off x="1762850" y="47648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48" name="Google Shape;1148;p97"/>
          <p:cNvSpPr txBox="1"/>
          <p:nvPr/>
        </p:nvSpPr>
        <p:spPr>
          <a:xfrm>
            <a:off x="2105178" y="48672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  <p:sp>
        <p:nvSpPr>
          <p:cNvPr id="1149" name="Google Shape;1149;p97"/>
          <p:cNvSpPr txBox="1"/>
          <p:nvPr/>
        </p:nvSpPr>
        <p:spPr>
          <a:xfrm>
            <a:off x="3604381" y="5050645"/>
            <a:ext cx="5837953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Partner with an organization that has data</a:t>
            </a:r>
            <a:endParaRPr/>
          </a:p>
        </p:txBody>
      </p:sp>
      <p:sp>
        <p:nvSpPr>
          <p:cNvPr id="1150" name="Google Shape;1150;p97"/>
          <p:cNvSpPr/>
          <p:nvPr/>
        </p:nvSpPr>
        <p:spPr>
          <a:xfrm>
            <a:off x="2338583" y="62632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1" name="Google Shape;1151;p97"/>
          <p:cNvSpPr/>
          <p:nvPr/>
        </p:nvSpPr>
        <p:spPr>
          <a:xfrm>
            <a:off x="1762850" y="62634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52" name="Google Shape;1152;p97"/>
          <p:cNvSpPr txBox="1"/>
          <p:nvPr/>
        </p:nvSpPr>
        <p:spPr>
          <a:xfrm>
            <a:off x="2105178" y="63658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  <p:sp>
        <p:nvSpPr>
          <p:cNvPr id="1153" name="Google Shape;1153;p97"/>
          <p:cNvSpPr txBox="1"/>
          <p:nvPr/>
        </p:nvSpPr>
        <p:spPr>
          <a:xfrm>
            <a:off x="3604381" y="6549245"/>
            <a:ext cx="5787053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Crowdsource the (labeled) data you need</a:t>
            </a:r>
            <a:endParaRPr/>
          </a:p>
        </p:txBody>
      </p:sp>
      <p:sp>
        <p:nvSpPr>
          <p:cNvPr id="1154" name="Google Shape;1154;p97"/>
          <p:cNvSpPr/>
          <p:nvPr/>
        </p:nvSpPr>
        <p:spPr>
          <a:xfrm>
            <a:off x="2338583" y="77110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5" name="Google Shape;1155;p97"/>
          <p:cNvSpPr/>
          <p:nvPr/>
        </p:nvSpPr>
        <p:spPr>
          <a:xfrm>
            <a:off x="1762850" y="77112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56" name="Google Shape;1156;p97"/>
          <p:cNvSpPr txBox="1"/>
          <p:nvPr/>
        </p:nvSpPr>
        <p:spPr>
          <a:xfrm>
            <a:off x="2105178" y="78136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  <p:sp>
        <p:nvSpPr>
          <p:cNvPr id="1157" name="Google Shape;1157;p97"/>
          <p:cNvSpPr txBox="1"/>
          <p:nvPr/>
        </p:nvSpPr>
        <p:spPr>
          <a:xfrm>
            <a:off x="3604381" y="7997045"/>
            <a:ext cx="3414882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Make use of public data</a:t>
            </a:r>
            <a:endParaRPr/>
          </a:p>
        </p:txBody>
      </p:sp>
      <p:sp>
        <p:nvSpPr>
          <p:cNvPr id="1158" name="Google Shape;1158;p97"/>
          <p:cNvSpPr/>
          <p:nvPr/>
        </p:nvSpPr>
        <p:spPr>
          <a:xfrm>
            <a:off x="2338583" y="91207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9" name="Google Shape;1159;p97"/>
          <p:cNvSpPr/>
          <p:nvPr/>
        </p:nvSpPr>
        <p:spPr>
          <a:xfrm>
            <a:off x="1762850" y="91209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60" name="Google Shape;1160;p97"/>
          <p:cNvSpPr txBox="1"/>
          <p:nvPr/>
        </p:nvSpPr>
        <p:spPr>
          <a:xfrm>
            <a:off x="2105178" y="92233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  <p:sp>
        <p:nvSpPr>
          <p:cNvPr id="1161" name="Google Shape;1161;p97"/>
          <p:cNvSpPr txBox="1"/>
          <p:nvPr/>
        </p:nvSpPr>
        <p:spPr>
          <a:xfrm>
            <a:off x="3604381" y="9406745"/>
            <a:ext cx="3618479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Rethink the need for data</a:t>
            </a: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 can be used to make predictions, but we first have to convert text to “features”…"/>
          <p:cNvSpPr txBox="1">
            <a:spLocks noGrp="1"/>
          </p:cNvSpPr>
          <p:nvPr>
            <p:ph type="body" idx="1"/>
          </p:nvPr>
        </p:nvSpPr>
        <p:spPr>
          <a:xfrm>
            <a:off x="1676400" y="2651477"/>
            <a:ext cx="21031200" cy="9469663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Text can be used to make predictions, but we first have to convert text to “features”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Sentiment, spelling, number of words used, etc.</a:t>
            </a:r>
          </a:p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We can pre-process text to prepare it for analysis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Correct issues with white space, extra spaces, punctuation, etc.</a:t>
            </a:r>
          </a:p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Then identify what it is about the text that might be important for making predictions in the future</a:t>
            </a:r>
          </a:p>
        </p:txBody>
      </p:sp>
      <p:sp>
        <p:nvSpPr>
          <p:cNvPr id="222" name="Natural Language Process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Natural Language Processing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 build="p" bldLvl="5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6" name="Google Shape;1166;p98"/>
          <p:cNvGrpSpPr/>
          <p:nvPr/>
        </p:nvGrpSpPr>
        <p:grpSpPr>
          <a:xfrm>
            <a:off x="4601321" y="6036827"/>
            <a:ext cx="15181359" cy="5501209"/>
            <a:chOff x="0" y="0"/>
            <a:chExt cx="15181357" cy="5501208"/>
          </a:xfrm>
        </p:grpSpPr>
        <p:sp>
          <p:nvSpPr>
            <p:cNvPr id="1167" name="Google Shape;1167;p98"/>
            <p:cNvSpPr/>
            <p:nvPr/>
          </p:nvSpPr>
          <p:spPr>
            <a:xfrm>
              <a:off x="0" y="824399"/>
              <a:ext cx="15181357" cy="4676809"/>
            </a:xfrm>
            <a:prstGeom prst="roundRect">
              <a:avLst>
                <a:gd name="adj" fmla="val 5111"/>
              </a:avLst>
            </a:prstGeom>
            <a:solidFill>
              <a:srgbClr val="FFFFFF"/>
            </a:solidFill>
            <a:ln w="254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4400"/>
                <a:buFont typeface="Garamond"/>
                <a:buNone/>
              </a:pPr>
              <a:endParaRPr sz="4400" b="0" i="0" u="none" strike="noStrike" cap="none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1168" name="Google Shape;1168;p98"/>
            <p:cNvSpPr/>
            <p:nvPr/>
          </p:nvSpPr>
          <p:spPr>
            <a:xfrm>
              <a:off x="5911285" y="186172"/>
              <a:ext cx="3358787" cy="127000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4400"/>
                <a:buFont typeface="Garamond"/>
                <a:buNone/>
              </a:pPr>
              <a:endParaRPr sz="4400" b="0" i="0" u="none" strike="noStrike" cap="none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pic>
          <p:nvPicPr>
            <p:cNvPr id="1169" name="Google Shape;1169;p98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125201" y="0"/>
              <a:ext cx="2930956" cy="164234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70" name="Google Shape;1170;p98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1. Start with a Non-AI Product that Generates Data</a:t>
            </a:r>
            <a:endParaRPr/>
          </a:p>
        </p:txBody>
      </p:sp>
      <p:sp>
        <p:nvSpPr>
          <p:cNvPr id="1171" name="Google Shape;1171;p98"/>
          <p:cNvSpPr txBox="1">
            <a:spLocks noGrp="1"/>
          </p:cNvSpPr>
          <p:nvPr>
            <p:ph type="body" idx="1"/>
          </p:nvPr>
        </p:nvSpPr>
        <p:spPr>
          <a:xfrm>
            <a:off x="1676400" y="2570686"/>
            <a:ext cx="21031199" cy="354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481263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Create a non-AI service that solves customer problems, generates the data in the process</a:t>
            </a:r>
            <a:endParaRPr/>
          </a:p>
          <a:p>
            <a:pPr marL="481263" lvl="1" indent="-481263" algn="l" rtl="0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That data can then be used to train an AI system that enhances the existing service or creates a related service</a:t>
            </a:r>
            <a:endParaRPr/>
          </a:p>
        </p:txBody>
      </p:sp>
      <p:sp>
        <p:nvSpPr>
          <p:cNvPr id="1172" name="Google Shape;1172;p98"/>
          <p:cNvSpPr txBox="1"/>
          <p:nvPr/>
        </p:nvSpPr>
        <p:spPr>
          <a:xfrm>
            <a:off x="5213384" y="7602169"/>
            <a:ext cx="13957232" cy="354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413885" marR="0" lvl="1" indent="-41388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28"/>
              <a:buFont typeface="Arial"/>
              <a:buChar char="•"/>
            </a:pPr>
            <a:r>
              <a:rPr lang="en-US" sz="412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Facebook initially didn’t use AI, but the social networking platform generated a lot of data</a:t>
            </a:r>
            <a:endParaRPr/>
          </a:p>
          <a:p>
            <a:pPr marL="413885" marR="0" lvl="1" indent="-413885" algn="l" rtl="0">
              <a:lnSpc>
                <a:spcPct val="110000"/>
              </a:lnSpc>
              <a:spcBef>
                <a:spcPts val="2500"/>
              </a:spcBef>
              <a:spcAft>
                <a:spcPts val="0"/>
              </a:spcAft>
              <a:buClr>
                <a:schemeClr val="accent1"/>
              </a:buClr>
              <a:buSzPts val="4128"/>
              <a:buFont typeface="Arial"/>
              <a:buChar char="•"/>
            </a:pPr>
            <a:r>
              <a:rPr lang="en-US" sz="412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This data was then used to train AI systems that helped personalize the newsfeed and made it possible to run targeted advertising</a:t>
            </a:r>
            <a:endParaRPr/>
          </a:p>
        </p:txBody>
      </p:sp>
      <p:sp>
        <p:nvSpPr>
          <p:cNvPr id="1173" name="Google Shape;1173;p98"/>
          <p:cNvSpPr txBox="1"/>
          <p:nvPr/>
        </p:nvSpPr>
        <p:spPr>
          <a:xfrm>
            <a:off x="11363318" y="12188033"/>
            <a:ext cx="15312236" cy="884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https://www.lemonade.com/blog/the-sixth-sense/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https://www.sec.gov/Archives/edgar/data/1691421/000104746920003846/a2241899zs-1a.htm</a:t>
            </a: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99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1. Start with a Non-AI Product that Generates Data</a:t>
            </a:r>
            <a:endParaRPr/>
          </a:p>
        </p:txBody>
      </p:sp>
      <p:sp>
        <p:nvSpPr>
          <p:cNvPr id="1179" name="Google Shape;1179;p99"/>
          <p:cNvSpPr txBox="1">
            <a:spLocks noGrp="1"/>
          </p:cNvSpPr>
          <p:nvPr>
            <p:ph type="body" idx="1"/>
          </p:nvPr>
        </p:nvSpPr>
        <p:spPr>
          <a:xfrm>
            <a:off x="1676400" y="2570686"/>
            <a:ext cx="21031199" cy="354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481263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Create a non-AI service that solves customer problems and generates data in the process</a:t>
            </a:r>
            <a:endParaRPr/>
          </a:p>
          <a:p>
            <a:pPr marL="481263" lvl="1" indent="-481263" algn="l" rtl="0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This data can then be used to train an AI system that enhances the existing service or creates a related service</a:t>
            </a:r>
            <a:endParaRPr/>
          </a:p>
        </p:txBody>
      </p:sp>
      <p:grpSp>
        <p:nvGrpSpPr>
          <p:cNvPr id="1180" name="Google Shape;1180;p99"/>
          <p:cNvGrpSpPr/>
          <p:nvPr/>
        </p:nvGrpSpPr>
        <p:grpSpPr>
          <a:xfrm>
            <a:off x="4601321" y="6223000"/>
            <a:ext cx="15181359" cy="5315036"/>
            <a:chOff x="0" y="0"/>
            <a:chExt cx="15181357" cy="5315035"/>
          </a:xfrm>
        </p:grpSpPr>
        <p:sp>
          <p:nvSpPr>
            <p:cNvPr id="1181" name="Google Shape;1181;p99"/>
            <p:cNvSpPr/>
            <p:nvPr/>
          </p:nvSpPr>
          <p:spPr>
            <a:xfrm>
              <a:off x="0" y="638226"/>
              <a:ext cx="15181357" cy="4676809"/>
            </a:xfrm>
            <a:prstGeom prst="roundRect">
              <a:avLst>
                <a:gd name="adj" fmla="val 5111"/>
              </a:avLst>
            </a:prstGeom>
            <a:solidFill>
              <a:srgbClr val="FFFFFF"/>
            </a:solidFill>
            <a:ln w="254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4400"/>
                <a:buFont typeface="Garamond"/>
                <a:buNone/>
              </a:pPr>
              <a:endParaRPr sz="4400" b="0" i="0" u="none" strike="noStrike" cap="none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1182" name="Google Shape;1182;p99"/>
            <p:cNvSpPr/>
            <p:nvPr/>
          </p:nvSpPr>
          <p:spPr>
            <a:xfrm>
              <a:off x="5911285" y="0"/>
              <a:ext cx="3358787" cy="12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4400"/>
                <a:buFont typeface="Garamond"/>
                <a:buNone/>
              </a:pPr>
              <a:endParaRPr sz="4400" b="0" i="0" u="none" strike="noStrike" cap="none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pic>
          <p:nvPicPr>
            <p:cNvPr id="1183" name="Google Shape;1183;p99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111416" y="114300"/>
              <a:ext cx="2958524" cy="1041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84" name="Google Shape;1184;p99"/>
          <p:cNvSpPr txBox="1"/>
          <p:nvPr/>
        </p:nvSpPr>
        <p:spPr>
          <a:xfrm>
            <a:off x="5213384" y="7602169"/>
            <a:ext cx="13957232" cy="3194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481263" marR="0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rial"/>
              <a:buChar char="•"/>
            </a:pPr>
            <a:r>
              <a:rPr lang="en-US"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InsurTech startup Lemonade didn’t have data to build AI at first, but over time has built AI to create quotes, process claims &amp; detect fraud</a:t>
            </a:r>
            <a:endParaRPr/>
          </a:p>
          <a:p>
            <a:pPr marL="481263" marR="0" lvl="1" indent="-481263" algn="l" rtl="0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rial"/>
              <a:buChar char="•"/>
            </a:pPr>
            <a:r>
              <a:rPr lang="en-US" sz="3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Now AI handles the “first notice of loss” for 96% of claims &amp; manages full claim resolution without human involvement in 1/3 of cases</a:t>
            </a:r>
            <a:endParaRPr/>
          </a:p>
        </p:txBody>
      </p:sp>
      <p:sp>
        <p:nvSpPr>
          <p:cNvPr id="1185" name="Google Shape;1185;p99"/>
          <p:cNvSpPr txBox="1"/>
          <p:nvPr/>
        </p:nvSpPr>
        <p:spPr>
          <a:xfrm>
            <a:off x="11363318" y="12188033"/>
            <a:ext cx="15312236" cy="884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https://www.lemonade.com/blog/the-sixth-sense/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https://www.sec.gov/Archives/edgar/data/1691421/000104746920003846/a2241899zs-1a.htm</a:t>
            </a: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100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Solving the Chicken &amp; Egg Problem in AI Entrepreneurship</a:t>
            </a:r>
            <a:endParaRPr/>
          </a:p>
        </p:txBody>
      </p:sp>
      <p:grpSp>
        <p:nvGrpSpPr>
          <p:cNvPr id="1191" name="Google Shape;1191;p100"/>
          <p:cNvGrpSpPr/>
          <p:nvPr/>
        </p:nvGrpSpPr>
        <p:grpSpPr>
          <a:xfrm>
            <a:off x="11904162" y="3376946"/>
            <a:ext cx="10864761" cy="7083747"/>
            <a:chOff x="-1" y="0"/>
            <a:chExt cx="10864758" cy="7083745"/>
          </a:xfrm>
        </p:grpSpPr>
        <p:sp>
          <p:nvSpPr>
            <p:cNvPr id="1192" name="Google Shape;1192;p100"/>
            <p:cNvSpPr txBox="1"/>
            <p:nvPr/>
          </p:nvSpPr>
          <p:spPr>
            <a:xfrm>
              <a:off x="-1" y="4072318"/>
              <a:ext cx="387974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 AI Product(s)</a:t>
              </a:r>
              <a:endParaRPr/>
            </a:p>
          </p:txBody>
        </p:sp>
        <p:sp>
          <p:nvSpPr>
            <p:cNvPr id="1193" name="Google Shape;1193;p100"/>
            <p:cNvSpPr txBox="1"/>
            <p:nvPr/>
          </p:nvSpPr>
          <p:spPr>
            <a:xfrm>
              <a:off x="3546155" y="2217478"/>
              <a:ext cx="250747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AI Systems</a:t>
              </a:r>
              <a:endParaRPr/>
            </a:p>
          </p:txBody>
        </p:sp>
        <p:sp>
          <p:nvSpPr>
            <p:cNvPr id="1194" name="Google Shape;1194;p100"/>
            <p:cNvSpPr txBox="1"/>
            <p:nvPr/>
          </p:nvSpPr>
          <p:spPr>
            <a:xfrm>
              <a:off x="4122861" y="5746377"/>
              <a:ext cx="1389480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195" name="Google Shape;1195;p100"/>
            <p:cNvSpPr txBox="1"/>
            <p:nvPr/>
          </p:nvSpPr>
          <p:spPr>
            <a:xfrm>
              <a:off x="6943275" y="4125862"/>
              <a:ext cx="1161327" cy="701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</p:txBody>
        </p:sp>
        <p:sp>
          <p:nvSpPr>
            <p:cNvPr id="1196" name="Google Shape;1196;p100"/>
            <p:cNvSpPr/>
            <p:nvPr/>
          </p:nvSpPr>
          <p:spPr>
            <a:xfrm>
              <a:off x="1958305" y="2565340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100"/>
            <p:cNvSpPr/>
            <p:nvPr/>
          </p:nvSpPr>
          <p:spPr>
            <a:xfrm>
              <a:off x="6103400" y="2605203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100"/>
            <p:cNvSpPr/>
            <p:nvPr/>
          </p:nvSpPr>
          <p:spPr>
            <a:xfrm>
              <a:off x="1986395" y="4865181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100"/>
            <p:cNvSpPr/>
            <p:nvPr/>
          </p:nvSpPr>
          <p:spPr>
            <a:xfrm>
              <a:off x="5589126" y="4905044"/>
              <a:ext cx="1852166" cy="1532642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100"/>
            <p:cNvSpPr txBox="1"/>
            <p:nvPr/>
          </p:nvSpPr>
          <p:spPr>
            <a:xfrm>
              <a:off x="6371775" y="0"/>
              <a:ext cx="2304327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Original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Product(s)</a:t>
              </a:r>
              <a:endParaRPr/>
            </a:p>
          </p:txBody>
        </p:sp>
        <p:sp>
          <p:nvSpPr>
            <p:cNvPr id="1201" name="Google Shape;1201;p100"/>
            <p:cNvSpPr txBox="1"/>
            <p:nvPr/>
          </p:nvSpPr>
          <p:spPr>
            <a:xfrm>
              <a:off x="9475277" y="2217478"/>
              <a:ext cx="1389480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202" name="Google Shape;1202;p100"/>
            <p:cNvSpPr/>
            <p:nvPr/>
          </p:nvSpPr>
          <p:spPr>
            <a:xfrm>
              <a:off x="4682352" y="656957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100"/>
            <p:cNvSpPr/>
            <p:nvPr/>
          </p:nvSpPr>
          <p:spPr>
            <a:xfrm>
              <a:off x="8827446" y="696820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100"/>
            <p:cNvSpPr/>
            <p:nvPr/>
          </p:nvSpPr>
          <p:spPr>
            <a:xfrm>
              <a:off x="4710441" y="2956798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100"/>
            <p:cNvSpPr/>
            <p:nvPr/>
          </p:nvSpPr>
          <p:spPr>
            <a:xfrm>
              <a:off x="8313172" y="2996660"/>
              <a:ext cx="1852166" cy="1532643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6" name="Google Shape;1206;p100"/>
          <p:cNvSpPr/>
          <p:nvPr/>
        </p:nvSpPr>
        <p:spPr>
          <a:xfrm>
            <a:off x="2338583" y="33168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7" name="Google Shape;1207;p100"/>
          <p:cNvSpPr/>
          <p:nvPr/>
        </p:nvSpPr>
        <p:spPr>
          <a:xfrm>
            <a:off x="1762850" y="33170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08" name="Google Shape;1208;p100"/>
          <p:cNvSpPr txBox="1"/>
          <p:nvPr/>
        </p:nvSpPr>
        <p:spPr>
          <a:xfrm>
            <a:off x="2105178" y="34194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1209" name="Google Shape;1209;p100"/>
          <p:cNvSpPr txBox="1"/>
          <p:nvPr/>
        </p:nvSpPr>
        <p:spPr>
          <a:xfrm>
            <a:off x="3604381" y="3602845"/>
            <a:ext cx="6515567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Start with a non-AI product that generates data</a:t>
            </a:r>
            <a:endParaRPr/>
          </a:p>
        </p:txBody>
      </p:sp>
      <p:sp>
        <p:nvSpPr>
          <p:cNvPr id="1210" name="Google Shape;1210;p100"/>
          <p:cNvSpPr/>
          <p:nvPr/>
        </p:nvSpPr>
        <p:spPr>
          <a:xfrm>
            <a:off x="2338583" y="47646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1" name="Google Shape;1211;p100"/>
          <p:cNvSpPr/>
          <p:nvPr/>
        </p:nvSpPr>
        <p:spPr>
          <a:xfrm>
            <a:off x="1762850" y="47648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12" name="Google Shape;1212;p100"/>
          <p:cNvSpPr txBox="1"/>
          <p:nvPr/>
        </p:nvSpPr>
        <p:spPr>
          <a:xfrm>
            <a:off x="2105178" y="48672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  <p:sp>
        <p:nvSpPr>
          <p:cNvPr id="1213" name="Google Shape;1213;p100"/>
          <p:cNvSpPr txBox="1"/>
          <p:nvPr/>
        </p:nvSpPr>
        <p:spPr>
          <a:xfrm>
            <a:off x="3604381" y="5050645"/>
            <a:ext cx="5837953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Partner with an organization that has data</a:t>
            </a:r>
            <a:endParaRPr/>
          </a:p>
        </p:txBody>
      </p:sp>
      <p:sp>
        <p:nvSpPr>
          <p:cNvPr id="1214" name="Google Shape;1214;p100"/>
          <p:cNvSpPr/>
          <p:nvPr/>
        </p:nvSpPr>
        <p:spPr>
          <a:xfrm>
            <a:off x="2338583" y="62632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" name="Google Shape;1215;p100"/>
          <p:cNvSpPr/>
          <p:nvPr/>
        </p:nvSpPr>
        <p:spPr>
          <a:xfrm>
            <a:off x="1762850" y="62634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16" name="Google Shape;1216;p100"/>
          <p:cNvSpPr txBox="1"/>
          <p:nvPr/>
        </p:nvSpPr>
        <p:spPr>
          <a:xfrm>
            <a:off x="2105178" y="63658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  <p:sp>
        <p:nvSpPr>
          <p:cNvPr id="1217" name="Google Shape;1217;p100"/>
          <p:cNvSpPr txBox="1"/>
          <p:nvPr/>
        </p:nvSpPr>
        <p:spPr>
          <a:xfrm>
            <a:off x="3604381" y="6549245"/>
            <a:ext cx="5787053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Crowdsource the (labeled) data you need</a:t>
            </a:r>
            <a:endParaRPr/>
          </a:p>
        </p:txBody>
      </p:sp>
      <p:sp>
        <p:nvSpPr>
          <p:cNvPr id="1218" name="Google Shape;1218;p100"/>
          <p:cNvSpPr/>
          <p:nvPr/>
        </p:nvSpPr>
        <p:spPr>
          <a:xfrm>
            <a:off x="2338583" y="77110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9" name="Google Shape;1219;p100"/>
          <p:cNvSpPr/>
          <p:nvPr/>
        </p:nvSpPr>
        <p:spPr>
          <a:xfrm>
            <a:off x="1762850" y="77112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20" name="Google Shape;1220;p100"/>
          <p:cNvSpPr txBox="1"/>
          <p:nvPr/>
        </p:nvSpPr>
        <p:spPr>
          <a:xfrm>
            <a:off x="2105178" y="78136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  <p:sp>
        <p:nvSpPr>
          <p:cNvPr id="1221" name="Google Shape;1221;p100"/>
          <p:cNvSpPr txBox="1"/>
          <p:nvPr/>
        </p:nvSpPr>
        <p:spPr>
          <a:xfrm>
            <a:off x="3604381" y="7997045"/>
            <a:ext cx="3414882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Make use of public data</a:t>
            </a:r>
            <a:endParaRPr/>
          </a:p>
        </p:txBody>
      </p:sp>
      <p:sp>
        <p:nvSpPr>
          <p:cNvPr id="1222" name="Google Shape;1222;p100"/>
          <p:cNvSpPr/>
          <p:nvPr/>
        </p:nvSpPr>
        <p:spPr>
          <a:xfrm>
            <a:off x="2338583" y="91207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3" name="Google Shape;1223;p100"/>
          <p:cNvSpPr/>
          <p:nvPr/>
        </p:nvSpPr>
        <p:spPr>
          <a:xfrm>
            <a:off x="1762850" y="91209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24" name="Google Shape;1224;p100"/>
          <p:cNvSpPr txBox="1"/>
          <p:nvPr/>
        </p:nvSpPr>
        <p:spPr>
          <a:xfrm>
            <a:off x="2105178" y="92233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  <p:sp>
        <p:nvSpPr>
          <p:cNvPr id="1225" name="Google Shape;1225;p100"/>
          <p:cNvSpPr txBox="1"/>
          <p:nvPr/>
        </p:nvSpPr>
        <p:spPr>
          <a:xfrm>
            <a:off x="3604381" y="9406745"/>
            <a:ext cx="3618479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Rethink the need for data</a:t>
            </a:r>
            <a:endParaRPr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101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2. Partner With An Organization That Has Data</a:t>
            </a:r>
            <a:endParaRPr/>
          </a:p>
        </p:txBody>
      </p:sp>
      <p:sp>
        <p:nvSpPr>
          <p:cNvPr id="1231" name="Google Shape;1231;p101"/>
          <p:cNvSpPr txBox="1">
            <a:spLocks noGrp="1"/>
          </p:cNvSpPr>
          <p:nvPr>
            <p:ph type="body" idx="1"/>
          </p:nvPr>
        </p:nvSpPr>
        <p:spPr>
          <a:xfrm>
            <a:off x="1676400" y="2570686"/>
            <a:ext cx="21031199" cy="354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481263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Partner with a company/organization that has proprietary data but lacks AI expertise</a:t>
            </a:r>
            <a:endParaRPr/>
          </a:p>
          <a:p>
            <a:pPr marL="481263" lvl="1" indent="-481263" algn="l" rtl="0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This is particularly useful if it is difficult to create a product that generates the kind of data you need (e.g. medical data)</a:t>
            </a:r>
            <a:endParaRPr/>
          </a:p>
        </p:txBody>
      </p:sp>
      <p:grpSp>
        <p:nvGrpSpPr>
          <p:cNvPr id="1232" name="Google Shape;1232;p101"/>
          <p:cNvGrpSpPr/>
          <p:nvPr/>
        </p:nvGrpSpPr>
        <p:grpSpPr>
          <a:xfrm>
            <a:off x="4601321" y="6223000"/>
            <a:ext cx="15181359" cy="5315036"/>
            <a:chOff x="0" y="0"/>
            <a:chExt cx="15181357" cy="5315035"/>
          </a:xfrm>
        </p:grpSpPr>
        <p:sp>
          <p:nvSpPr>
            <p:cNvPr id="1233" name="Google Shape;1233;p101"/>
            <p:cNvSpPr/>
            <p:nvPr/>
          </p:nvSpPr>
          <p:spPr>
            <a:xfrm>
              <a:off x="0" y="638226"/>
              <a:ext cx="15181357" cy="4676809"/>
            </a:xfrm>
            <a:prstGeom prst="roundRect">
              <a:avLst>
                <a:gd name="adj" fmla="val 5111"/>
              </a:avLst>
            </a:prstGeom>
            <a:solidFill>
              <a:srgbClr val="FFFFFF"/>
            </a:solidFill>
            <a:ln w="254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4400"/>
                <a:buFont typeface="Garamond"/>
                <a:buNone/>
              </a:pPr>
              <a:endParaRPr sz="4400" b="0" i="0" u="none" strike="noStrike" cap="none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1234" name="Google Shape;1234;p101"/>
            <p:cNvSpPr/>
            <p:nvPr/>
          </p:nvSpPr>
          <p:spPr>
            <a:xfrm>
              <a:off x="4462390" y="0"/>
              <a:ext cx="6256578" cy="12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4400"/>
                <a:buFont typeface="Garamond"/>
                <a:buNone/>
              </a:pPr>
              <a:endParaRPr sz="4400" b="0" i="0" u="none" strike="noStrike" cap="none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pic>
          <p:nvPicPr>
            <p:cNvPr id="1235" name="Google Shape;1235;p101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831436" y="275664"/>
              <a:ext cx="2134659" cy="7694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36" name="Google Shape;1236;p101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942224" y="300486"/>
              <a:ext cx="2407697" cy="7198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37" name="Google Shape;1237;p101"/>
            <p:cNvSpPr txBox="1"/>
            <p:nvPr/>
          </p:nvSpPr>
          <p:spPr>
            <a:xfrm>
              <a:off x="7178371" y="204281"/>
              <a:ext cx="551578" cy="8614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1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4800"/>
                <a:buFont typeface="Arial"/>
                <a:buNone/>
              </a:pPr>
              <a:r>
                <a:rPr lang="en-US" sz="48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+</a:t>
              </a:r>
              <a:endParaRPr/>
            </a:p>
          </p:txBody>
        </p:sp>
      </p:grpSp>
      <p:sp>
        <p:nvSpPr>
          <p:cNvPr id="1238" name="Google Shape;1238;p101"/>
          <p:cNvSpPr txBox="1"/>
          <p:nvPr/>
        </p:nvSpPr>
        <p:spPr>
          <a:xfrm>
            <a:off x="5213384" y="7602169"/>
            <a:ext cx="13957232" cy="354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47574" marR="0" lvl="1" indent="-447574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64"/>
              <a:buFont typeface="Arial"/>
              <a:buChar char="•"/>
            </a:pPr>
            <a:r>
              <a:rPr lang="en-US" sz="4464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Combine patient data with Google’s cloud and AI capabilities to solve important questions in healthcare</a:t>
            </a:r>
            <a:endParaRPr/>
          </a:p>
          <a:p>
            <a:pPr marL="447574" marR="0" lvl="1" indent="-447574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accent1"/>
              </a:buClr>
              <a:buSzPts val="4464"/>
              <a:buFont typeface="Arial"/>
              <a:buChar char="•"/>
            </a:pPr>
            <a:r>
              <a:rPr lang="en-US" sz="4464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Using alarm data to distinguish “false alarms from real ones” in hospitalized patients’ monitors.</a:t>
            </a:r>
            <a:endParaRPr/>
          </a:p>
        </p:txBody>
      </p:sp>
      <p:sp>
        <p:nvSpPr>
          <p:cNvPr id="1239" name="Google Shape;1239;p101"/>
          <p:cNvSpPr txBox="1"/>
          <p:nvPr/>
        </p:nvSpPr>
        <p:spPr>
          <a:xfrm>
            <a:off x="7448532" y="12445307"/>
            <a:ext cx="19055820" cy="884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https://med.stanford.edu/news/all-news/2016/08/stanford-medicine-google-team-up-to-harness-power-of-data-science.html</a:t>
            </a: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102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Solving the Chicken &amp; Egg Problem in AI Entrepreneurship</a:t>
            </a:r>
            <a:endParaRPr/>
          </a:p>
        </p:txBody>
      </p:sp>
      <p:grpSp>
        <p:nvGrpSpPr>
          <p:cNvPr id="1245" name="Google Shape;1245;p102"/>
          <p:cNvGrpSpPr/>
          <p:nvPr/>
        </p:nvGrpSpPr>
        <p:grpSpPr>
          <a:xfrm>
            <a:off x="11904162" y="3376946"/>
            <a:ext cx="10864761" cy="7083747"/>
            <a:chOff x="-1" y="0"/>
            <a:chExt cx="10864758" cy="7083745"/>
          </a:xfrm>
        </p:grpSpPr>
        <p:sp>
          <p:nvSpPr>
            <p:cNvPr id="1246" name="Google Shape;1246;p102"/>
            <p:cNvSpPr txBox="1"/>
            <p:nvPr/>
          </p:nvSpPr>
          <p:spPr>
            <a:xfrm>
              <a:off x="-1" y="4072318"/>
              <a:ext cx="387974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 AI Product(s)</a:t>
              </a:r>
              <a:endParaRPr/>
            </a:p>
          </p:txBody>
        </p:sp>
        <p:sp>
          <p:nvSpPr>
            <p:cNvPr id="1247" name="Google Shape;1247;p102"/>
            <p:cNvSpPr txBox="1"/>
            <p:nvPr/>
          </p:nvSpPr>
          <p:spPr>
            <a:xfrm>
              <a:off x="3546155" y="2217478"/>
              <a:ext cx="250747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AI Systems</a:t>
              </a:r>
              <a:endParaRPr/>
            </a:p>
          </p:txBody>
        </p:sp>
        <p:sp>
          <p:nvSpPr>
            <p:cNvPr id="1248" name="Google Shape;1248;p102"/>
            <p:cNvSpPr txBox="1"/>
            <p:nvPr/>
          </p:nvSpPr>
          <p:spPr>
            <a:xfrm>
              <a:off x="4122861" y="5746377"/>
              <a:ext cx="1389480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249" name="Google Shape;1249;p102"/>
            <p:cNvSpPr txBox="1"/>
            <p:nvPr/>
          </p:nvSpPr>
          <p:spPr>
            <a:xfrm>
              <a:off x="6943275" y="4125862"/>
              <a:ext cx="1161327" cy="701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</p:txBody>
        </p:sp>
        <p:sp>
          <p:nvSpPr>
            <p:cNvPr id="1250" name="Google Shape;1250;p102"/>
            <p:cNvSpPr/>
            <p:nvPr/>
          </p:nvSpPr>
          <p:spPr>
            <a:xfrm>
              <a:off x="1958305" y="2565340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102"/>
            <p:cNvSpPr/>
            <p:nvPr/>
          </p:nvSpPr>
          <p:spPr>
            <a:xfrm>
              <a:off x="6103400" y="2605203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102"/>
            <p:cNvSpPr/>
            <p:nvPr/>
          </p:nvSpPr>
          <p:spPr>
            <a:xfrm>
              <a:off x="1986395" y="4865181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102"/>
            <p:cNvSpPr/>
            <p:nvPr/>
          </p:nvSpPr>
          <p:spPr>
            <a:xfrm>
              <a:off x="5589126" y="4905044"/>
              <a:ext cx="1852166" cy="1532642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102"/>
            <p:cNvSpPr txBox="1"/>
            <p:nvPr/>
          </p:nvSpPr>
          <p:spPr>
            <a:xfrm>
              <a:off x="6371775" y="0"/>
              <a:ext cx="2304327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Original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Product(s)</a:t>
              </a:r>
              <a:endParaRPr/>
            </a:p>
          </p:txBody>
        </p:sp>
        <p:sp>
          <p:nvSpPr>
            <p:cNvPr id="1255" name="Google Shape;1255;p102"/>
            <p:cNvSpPr txBox="1"/>
            <p:nvPr/>
          </p:nvSpPr>
          <p:spPr>
            <a:xfrm>
              <a:off x="9475277" y="2217478"/>
              <a:ext cx="1389480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256" name="Google Shape;1256;p102"/>
            <p:cNvSpPr/>
            <p:nvPr/>
          </p:nvSpPr>
          <p:spPr>
            <a:xfrm>
              <a:off x="4682352" y="656957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102"/>
            <p:cNvSpPr/>
            <p:nvPr/>
          </p:nvSpPr>
          <p:spPr>
            <a:xfrm>
              <a:off x="8827446" y="696820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102"/>
            <p:cNvSpPr/>
            <p:nvPr/>
          </p:nvSpPr>
          <p:spPr>
            <a:xfrm>
              <a:off x="4710441" y="2956798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102"/>
            <p:cNvSpPr/>
            <p:nvPr/>
          </p:nvSpPr>
          <p:spPr>
            <a:xfrm>
              <a:off x="8313172" y="2996660"/>
              <a:ext cx="1852166" cy="1532643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0" name="Google Shape;1260;p102"/>
          <p:cNvSpPr/>
          <p:nvPr/>
        </p:nvSpPr>
        <p:spPr>
          <a:xfrm>
            <a:off x="2338583" y="33168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1" name="Google Shape;1261;p102"/>
          <p:cNvSpPr/>
          <p:nvPr/>
        </p:nvSpPr>
        <p:spPr>
          <a:xfrm>
            <a:off x="1762850" y="33170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62" name="Google Shape;1262;p102"/>
          <p:cNvSpPr txBox="1"/>
          <p:nvPr/>
        </p:nvSpPr>
        <p:spPr>
          <a:xfrm>
            <a:off x="2105178" y="34194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1263" name="Google Shape;1263;p102"/>
          <p:cNvSpPr txBox="1"/>
          <p:nvPr/>
        </p:nvSpPr>
        <p:spPr>
          <a:xfrm>
            <a:off x="3604381" y="3602845"/>
            <a:ext cx="6515567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Start with a non-AI product that generates data</a:t>
            </a:r>
            <a:endParaRPr/>
          </a:p>
        </p:txBody>
      </p:sp>
      <p:sp>
        <p:nvSpPr>
          <p:cNvPr id="1264" name="Google Shape;1264;p102"/>
          <p:cNvSpPr/>
          <p:nvPr/>
        </p:nvSpPr>
        <p:spPr>
          <a:xfrm>
            <a:off x="2338583" y="47646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5" name="Google Shape;1265;p102"/>
          <p:cNvSpPr/>
          <p:nvPr/>
        </p:nvSpPr>
        <p:spPr>
          <a:xfrm>
            <a:off x="1762850" y="47648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66" name="Google Shape;1266;p102"/>
          <p:cNvSpPr txBox="1"/>
          <p:nvPr/>
        </p:nvSpPr>
        <p:spPr>
          <a:xfrm>
            <a:off x="2105178" y="48672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  <p:sp>
        <p:nvSpPr>
          <p:cNvPr id="1267" name="Google Shape;1267;p102"/>
          <p:cNvSpPr txBox="1"/>
          <p:nvPr/>
        </p:nvSpPr>
        <p:spPr>
          <a:xfrm>
            <a:off x="3604381" y="5050645"/>
            <a:ext cx="5837953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Partner with an organization that has data</a:t>
            </a:r>
            <a:endParaRPr/>
          </a:p>
        </p:txBody>
      </p:sp>
      <p:sp>
        <p:nvSpPr>
          <p:cNvPr id="1268" name="Google Shape;1268;p102"/>
          <p:cNvSpPr/>
          <p:nvPr/>
        </p:nvSpPr>
        <p:spPr>
          <a:xfrm>
            <a:off x="2338583" y="62632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" name="Google Shape;1269;p102"/>
          <p:cNvSpPr/>
          <p:nvPr/>
        </p:nvSpPr>
        <p:spPr>
          <a:xfrm>
            <a:off x="1762850" y="62634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70" name="Google Shape;1270;p102"/>
          <p:cNvSpPr txBox="1"/>
          <p:nvPr/>
        </p:nvSpPr>
        <p:spPr>
          <a:xfrm>
            <a:off x="2105178" y="63658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  <p:sp>
        <p:nvSpPr>
          <p:cNvPr id="1271" name="Google Shape;1271;p102"/>
          <p:cNvSpPr txBox="1"/>
          <p:nvPr/>
        </p:nvSpPr>
        <p:spPr>
          <a:xfrm>
            <a:off x="3604381" y="6549245"/>
            <a:ext cx="5787053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Crowdsource the (labeled) data you need</a:t>
            </a:r>
            <a:endParaRPr/>
          </a:p>
        </p:txBody>
      </p:sp>
      <p:sp>
        <p:nvSpPr>
          <p:cNvPr id="1272" name="Google Shape;1272;p102"/>
          <p:cNvSpPr/>
          <p:nvPr/>
        </p:nvSpPr>
        <p:spPr>
          <a:xfrm>
            <a:off x="2338583" y="77110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3" name="Google Shape;1273;p102"/>
          <p:cNvSpPr/>
          <p:nvPr/>
        </p:nvSpPr>
        <p:spPr>
          <a:xfrm>
            <a:off x="1762850" y="77112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74" name="Google Shape;1274;p102"/>
          <p:cNvSpPr txBox="1"/>
          <p:nvPr/>
        </p:nvSpPr>
        <p:spPr>
          <a:xfrm>
            <a:off x="2105178" y="78136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  <p:sp>
        <p:nvSpPr>
          <p:cNvPr id="1275" name="Google Shape;1275;p102"/>
          <p:cNvSpPr txBox="1"/>
          <p:nvPr/>
        </p:nvSpPr>
        <p:spPr>
          <a:xfrm>
            <a:off x="3604381" y="7997045"/>
            <a:ext cx="3414882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Make use of public data</a:t>
            </a:r>
            <a:endParaRPr/>
          </a:p>
        </p:txBody>
      </p:sp>
      <p:sp>
        <p:nvSpPr>
          <p:cNvPr id="1276" name="Google Shape;1276;p102"/>
          <p:cNvSpPr/>
          <p:nvPr/>
        </p:nvSpPr>
        <p:spPr>
          <a:xfrm>
            <a:off x="2338583" y="91207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7" name="Google Shape;1277;p102"/>
          <p:cNvSpPr/>
          <p:nvPr/>
        </p:nvSpPr>
        <p:spPr>
          <a:xfrm>
            <a:off x="1762850" y="91209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78" name="Google Shape;1278;p102"/>
          <p:cNvSpPr txBox="1"/>
          <p:nvPr/>
        </p:nvSpPr>
        <p:spPr>
          <a:xfrm>
            <a:off x="2105178" y="92233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  <p:sp>
        <p:nvSpPr>
          <p:cNvPr id="1279" name="Google Shape;1279;p102"/>
          <p:cNvSpPr txBox="1"/>
          <p:nvPr/>
        </p:nvSpPr>
        <p:spPr>
          <a:xfrm>
            <a:off x="3604381" y="9406745"/>
            <a:ext cx="3618479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Rethink the need for data</a:t>
            </a:r>
            <a:endParaRPr/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103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3. Crowdsource the (Labeled) Data You Need</a:t>
            </a:r>
            <a:endParaRPr/>
          </a:p>
        </p:txBody>
      </p:sp>
      <p:sp>
        <p:nvSpPr>
          <p:cNvPr id="1285" name="Google Shape;1285;p103"/>
          <p:cNvSpPr txBox="1">
            <a:spLocks noGrp="1"/>
          </p:cNvSpPr>
          <p:nvPr>
            <p:ph type="body" idx="1"/>
          </p:nvPr>
        </p:nvSpPr>
        <p:spPr>
          <a:xfrm>
            <a:off x="1676400" y="2570686"/>
            <a:ext cx="21031199" cy="1903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81263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Crowdsourcing platforms like Amazon’s Mechanical Turk or Scale AI can be used to get label data</a:t>
            </a:r>
            <a:endParaRPr/>
          </a:p>
        </p:txBody>
      </p:sp>
      <p:grpSp>
        <p:nvGrpSpPr>
          <p:cNvPr id="1286" name="Google Shape;1286;p103"/>
          <p:cNvGrpSpPr/>
          <p:nvPr/>
        </p:nvGrpSpPr>
        <p:grpSpPr>
          <a:xfrm>
            <a:off x="4601321" y="4004767"/>
            <a:ext cx="15181361" cy="7551514"/>
            <a:chOff x="0" y="0"/>
            <a:chExt cx="15181359" cy="7551513"/>
          </a:xfrm>
        </p:grpSpPr>
        <p:grpSp>
          <p:nvGrpSpPr>
            <p:cNvPr id="1287" name="Google Shape;1287;p103"/>
            <p:cNvGrpSpPr/>
            <p:nvPr/>
          </p:nvGrpSpPr>
          <p:grpSpPr>
            <a:xfrm>
              <a:off x="0" y="0"/>
              <a:ext cx="15181359" cy="7551513"/>
              <a:chOff x="0" y="0"/>
              <a:chExt cx="15181357" cy="7551512"/>
            </a:xfrm>
          </p:grpSpPr>
          <p:sp>
            <p:nvSpPr>
              <p:cNvPr id="1288" name="Google Shape;1288;p103"/>
              <p:cNvSpPr/>
              <p:nvPr/>
            </p:nvSpPr>
            <p:spPr>
              <a:xfrm>
                <a:off x="0" y="638226"/>
                <a:ext cx="15181357" cy="6913286"/>
              </a:xfrm>
              <a:prstGeom prst="roundRect">
                <a:avLst>
                  <a:gd name="adj" fmla="val 3457"/>
                </a:avLst>
              </a:prstGeom>
              <a:solidFill>
                <a:srgbClr val="FFFFFF"/>
              </a:solidFill>
              <a:ln w="25400" cap="flat" cmpd="sng">
                <a:solidFill>
                  <a:schemeClr val="accen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13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4"/>
                  </a:buClr>
                  <a:buSzPts val="4400"/>
                  <a:buFont typeface="Garamond"/>
                  <a:buNone/>
                </a:pPr>
                <a:endParaRPr sz="4400" b="0" i="0" u="none" strike="noStrike" cap="none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289" name="Google Shape;1289;p103"/>
              <p:cNvSpPr/>
              <p:nvPr/>
            </p:nvSpPr>
            <p:spPr>
              <a:xfrm>
                <a:off x="4462390" y="0"/>
                <a:ext cx="6256578" cy="1270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13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4"/>
                  </a:buClr>
                  <a:buSzPts val="4400"/>
                  <a:buFont typeface="Garamond"/>
                  <a:buNone/>
                </a:pPr>
                <a:endParaRPr sz="4400" b="0" i="0" u="none" strike="noStrike" cap="none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pic>
            <p:nvPicPr>
              <p:cNvPr id="1290" name="Google Shape;1290;p103" descr="Image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4831436" y="275664"/>
                <a:ext cx="2134659" cy="76947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91" name="Google Shape;1291;p103"/>
              <p:cNvSpPr txBox="1"/>
              <p:nvPr/>
            </p:nvSpPr>
            <p:spPr>
              <a:xfrm>
                <a:off x="7295940" y="247484"/>
                <a:ext cx="3099851" cy="7750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1" indent="0" algn="ctr" rtl="0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4200"/>
                  <a:buFont typeface="Arial"/>
                  <a:buNone/>
                </a:pPr>
                <a:r>
                  <a:rPr lang="en-US" sz="4200" b="1" i="0" u="none" strike="noStrike" cap="none">
                    <a:solidFill>
                      <a:schemeClr val="accent1"/>
                    </a:solidFill>
                    <a:latin typeface="Arial"/>
                    <a:ea typeface="Arial"/>
                    <a:cs typeface="Arial"/>
                    <a:sym typeface="Arial"/>
                  </a:rPr>
                  <a:t>CAPTCHAs</a:t>
                </a:r>
                <a:endParaRPr/>
              </a:p>
            </p:txBody>
          </p:sp>
        </p:grpSp>
        <p:pic>
          <p:nvPicPr>
            <p:cNvPr id="1292" name="Google Shape;1292;p103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867671" y="1297520"/>
              <a:ext cx="4768636" cy="55946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93" name="Google Shape;1293;p103"/>
          <p:cNvSpPr txBox="1"/>
          <p:nvPr/>
        </p:nvSpPr>
        <p:spPr>
          <a:xfrm>
            <a:off x="5213384" y="5383936"/>
            <a:ext cx="8783091" cy="577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433136" marR="0" lvl="1" indent="-433136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19"/>
              <a:buFont typeface="Arial"/>
              <a:buChar char="•"/>
            </a:pPr>
            <a:r>
              <a:rPr lang="en-US" sz="4319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While CAPTCHAs serve an important security purpose, Google simultaneously uses them as a crowdsourced image labeling system</a:t>
            </a:r>
            <a:endParaRPr/>
          </a:p>
          <a:p>
            <a:pPr marL="433136" marR="0" lvl="1" indent="-433136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accent1"/>
              </a:buClr>
              <a:buSzPts val="4319"/>
              <a:buFont typeface="Arial"/>
              <a:buChar char="•"/>
            </a:pPr>
            <a:r>
              <a:rPr lang="en-US" sz="4319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Workflow that works to label data without being distracting to the user</a:t>
            </a:r>
            <a:endParaRPr/>
          </a:p>
        </p:txBody>
      </p:sp>
      <p:sp>
        <p:nvSpPr>
          <p:cNvPr id="1294" name="Google Shape;1294;p103"/>
          <p:cNvSpPr txBox="1"/>
          <p:nvPr/>
        </p:nvSpPr>
        <p:spPr>
          <a:xfrm>
            <a:off x="7570819" y="12174573"/>
            <a:ext cx="19055820" cy="884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https://medium.com/swlh/ai-labeling-crowdsourcing-platforms-630adbc79c40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CAPTCHA Image: https://chrome.google.com/webstore/detail/buster-captcha-solver-for/mpbjkejclgfgadiemmefgebjfooflfhl</a:t>
            </a: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104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Solving the Chicken &amp; Egg Problem in AI Entrepreneurship</a:t>
            </a:r>
            <a:endParaRPr/>
          </a:p>
        </p:txBody>
      </p:sp>
      <p:grpSp>
        <p:nvGrpSpPr>
          <p:cNvPr id="1300" name="Google Shape;1300;p104"/>
          <p:cNvGrpSpPr/>
          <p:nvPr/>
        </p:nvGrpSpPr>
        <p:grpSpPr>
          <a:xfrm>
            <a:off x="11904162" y="3376946"/>
            <a:ext cx="10864761" cy="7083747"/>
            <a:chOff x="-1" y="0"/>
            <a:chExt cx="10864758" cy="7083745"/>
          </a:xfrm>
        </p:grpSpPr>
        <p:sp>
          <p:nvSpPr>
            <p:cNvPr id="1301" name="Google Shape;1301;p104"/>
            <p:cNvSpPr txBox="1"/>
            <p:nvPr/>
          </p:nvSpPr>
          <p:spPr>
            <a:xfrm>
              <a:off x="-1" y="4072318"/>
              <a:ext cx="387974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 AI Product(s)</a:t>
              </a:r>
              <a:endParaRPr/>
            </a:p>
          </p:txBody>
        </p:sp>
        <p:sp>
          <p:nvSpPr>
            <p:cNvPr id="1302" name="Google Shape;1302;p104"/>
            <p:cNvSpPr txBox="1"/>
            <p:nvPr/>
          </p:nvSpPr>
          <p:spPr>
            <a:xfrm>
              <a:off x="3546155" y="2217478"/>
              <a:ext cx="250747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AI Systems</a:t>
              </a:r>
              <a:endParaRPr/>
            </a:p>
          </p:txBody>
        </p:sp>
        <p:sp>
          <p:nvSpPr>
            <p:cNvPr id="1303" name="Google Shape;1303;p104"/>
            <p:cNvSpPr txBox="1"/>
            <p:nvPr/>
          </p:nvSpPr>
          <p:spPr>
            <a:xfrm>
              <a:off x="4122861" y="5746377"/>
              <a:ext cx="1389480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304" name="Google Shape;1304;p104"/>
            <p:cNvSpPr txBox="1"/>
            <p:nvPr/>
          </p:nvSpPr>
          <p:spPr>
            <a:xfrm>
              <a:off x="6943275" y="4125862"/>
              <a:ext cx="1161327" cy="701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</p:txBody>
        </p:sp>
        <p:sp>
          <p:nvSpPr>
            <p:cNvPr id="1305" name="Google Shape;1305;p104"/>
            <p:cNvSpPr/>
            <p:nvPr/>
          </p:nvSpPr>
          <p:spPr>
            <a:xfrm>
              <a:off x="1958305" y="2565340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104"/>
            <p:cNvSpPr/>
            <p:nvPr/>
          </p:nvSpPr>
          <p:spPr>
            <a:xfrm>
              <a:off x="6103400" y="2605203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104"/>
            <p:cNvSpPr/>
            <p:nvPr/>
          </p:nvSpPr>
          <p:spPr>
            <a:xfrm>
              <a:off x="1986395" y="4865181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104"/>
            <p:cNvSpPr/>
            <p:nvPr/>
          </p:nvSpPr>
          <p:spPr>
            <a:xfrm>
              <a:off x="5589126" y="4905044"/>
              <a:ext cx="1852166" cy="1532642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104"/>
            <p:cNvSpPr txBox="1"/>
            <p:nvPr/>
          </p:nvSpPr>
          <p:spPr>
            <a:xfrm>
              <a:off x="6371775" y="0"/>
              <a:ext cx="2304327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Original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Product(s)</a:t>
              </a:r>
              <a:endParaRPr/>
            </a:p>
          </p:txBody>
        </p:sp>
        <p:sp>
          <p:nvSpPr>
            <p:cNvPr id="1310" name="Google Shape;1310;p104"/>
            <p:cNvSpPr txBox="1"/>
            <p:nvPr/>
          </p:nvSpPr>
          <p:spPr>
            <a:xfrm>
              <a:off x="9475277" y="2217478"/>
              <a:ext cx="1389480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311" name="Google Shape;1311;p104"/>
            <p:cNvSpPr/>
            <p:nvPr/>
          </p:nvSpPr>
          <p:spPr>
            <a:xfrm>
              <a:off x="4682352" y="656957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104"/>
            <p:cNvSpPr/>
            <p:nvPr/>
          </p:nvSpPr>
          <p:spPr>
            <a:xfrm>
              <a:off x="8827446" y="696820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104"/>
            <p:cNvSpPr/>
            <p:nvPr/>
          </p:nvSpPr>
          <p:spPr>
            <a:xfrm>
              <a:off x="4710441" y="2956798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104"/>
            <p:cNvSpPr/>
            <p:nvPr/>
          </p:nvSpPr>
          <p:spPr>
            <a:xfrm>
              <a:off x="8313172" y="2996660"/>
              <a:ext cx="1852166" cy="1532643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5" name="Google Shape;1315;p104"/>
          <p:cNvSpPr/>
          <p:nvPr/>
        </p:nvSpPr>
        <p:spPr>
          <a:xfrm>
            <a:off x="2338583" y="33168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6" name="Google Shape;1316;p104"/>
          <p:cNvSpPr/>
          <p:nvPr/>
        </p:nvSpPr>
        <p:spPr>
          <a:xfrm>
            <a:off x="1762850" y="33170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17" name="Google Shape;1317;p104"/>
          <p:cNvSpPr txBox="1"/>
          <p:nvPr/>
        </p:nvSpPr>
        <p:spPr>
          <a:xfrm>
            <a:off x="2105178" y="34194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1318" name="Google Shape;1318;p104"/>
          <p:cNvSpPr txBox="1"/>
          <p:nvPr/>
        </p:nvSpPr>
        <p:spPr>
          <a:xfrm>
            <a:off x="3604381" y="3602845"/>
            <a:ext cx="6515567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Start with a non-AI product that generates data</a:t>
            </a:r>
            <a:endParaRPr/>
          </a:p>
        </p:txBody>
      </p:sp>
      <p:sp>
        <p:nvSpPr>
          <p:cNvPr id="1319" name="Google Shape;1319;p104"/>
          <p:cNvSpPr/>
          <p:nvPr/>
        </p:nvSpPr>
        <p:spPr>
          <a:xfrm>
            <a:off x="2338583" y="47646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0" name="Google Shape;1320;p104"/>
          <p:cNvSpPr/>
          <p:nvPr/>
        </p:nvSpPr>
        <p:spPr>
          <a:xfrm>
            <a:off x="1762850" y="47648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21" name="Google Shape;1321;p104"/>
          <p:cNvSpPr txBox="1"/>
          <p:nvPr/>
        </p:nvSpPr>
        <p:spPr>
          <a:xfrm>
            <a:off x="2105178" y="48672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  <p:sp>
        <p:nvSpPr>
          <p:cNvPr id="1322" name="Google Shape;1322;p104"/>
          <p:cNvSpPr txBox="1"/>
          <p:nvPr/>
        </p:nvSpPr>
        <p:spPr>
          <a:xfrm>
            <a:off x="3604381" y="5050645"/>
            <a:ext cx="5837953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Partner with an organization that has data</a:t>
            </a:r>
            <a:endParaRPr/>
          </a:p>
        </p:txBody>
      </p:sp>
      <p:sp>
        <p:nvSpPr>
          <p:cNvPr id="1323" name="Google Shape;1323;p104"/>
          <p:cNvSpPr/>
          <p:nvPr/>
        </p:nvSpPr>
        <p:spPr>
          <a:xfrm>
            <a:off x="2338583" y="62632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4" name="Google Shape;1324;p104"/>
          <p:cNvSpPr/>
          <p:nvPr/>
        </p:nvSpPr>
        <p:spPr>
          <a:xfrm>
            <a:off x="1762850" y="62634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25" name="Google Shape;1325;p104"/>
          <p:cNvSpPr txBox="1"/>
          <p:nvPr/>
        </p:nvSpPr>
        <p:spPr>
          <a:xfrm>
            <a:off x="2105178" y="63658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  <p:sp>
        <p:nvSpPr>
          <p:cNvPr id="1326" name="Google Shape;1326;p104"/>
          <p:cNvSpPr txBox="1"/>
          <p:nvPr/>
        </p:nvSpPr>
        <p:spPr>
          <a:xfrm>
            <a:off x="3604381" y="6549245"/>
            <a:ext cx="5787053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Crowdsource the (labeled) data you need</a:t>
            </a:r>
            <a:endParaRPr/>
          </a:p>
        </p:txBody>
      </p:sp>
      <p:sp>
        <p:nvSpPr>
          <p:cNvPr id="1327" name="Google Shape;1327;p104"/>
          <p:cNvSpPr/>
          <p:nvPr/>
        </p:nvSpPr>
        <p:spPr>
          <a:xfrm>
            <a:off x="2338583" y="77110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8" name="Google Shape;1328;p104"/>
          <p:cNvSpPr/>
          <p:nvPr/>
        </p:nvSpPr>
        <p:spPr>
          <a:xfrm>
            <a:off x="1762850" y="77112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29" name="Google Shape;1329;p104"/>
          <p:cNvSpPr txBox="1"/>
          <p:nvPr/>
        </p:nvSpPr>
        <p:spPr>
          <a:xfrm>
            <a:off x="2105178" y="78136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  <p:sp>
        <p:nvSpPr>
          <p:cNvPr id="1330" name="Google Shape;1330;p104"/>
          <p:cNvSpPr txBox="1"/>
          <p:nvPr/>
        </p:nvSpPr>
        <p:spPr>
          <a:xfrm>
            <a:off x="3604381" y="7997045"/>
            <a:ext cx="3414882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Make use of public data</a:t>
            </a:r>
            <a:endParaRPr/>
          </a:p>
        </p:txBody>
      </p:sp>
      <p:sp>
        <p:nvSpPr>
          <p:cNvPr id="1331" name="Google Shape;1331;p104"/>
          <p:cNvSpPr/>
          <p:nvPr/>
        </p:nvSpPr>
        <p:spPr>
          <a:xfrm>
            <a:off x="2338583" y="91207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104"/>
          <p:cNvSpPr/>
          <p:nvPr/>
        </p:nvSpPr>
        <p:spPr>
          <a:xfrm>
            <a:off x="1762850" y="91209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33" name="Google Shape;1333;p104"/>
          <p:cNvSpPr txBox="1"/>
          <p:nvPr/>
        </p:nvSpPr>
        <p:spPr>
          <a:xfrm>
            <a:off x="2105178" y="92233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  <p:sp>
        <p:nvSpPr>
          <p:cNvPr id="1334" name="Google Shape;1334;p104"/>
          <p:cNvSpPr txBox="1"/>
          <p:nvPr/>
        </p:nvSpPr>
        <p:spPr>
          <a:xfrm>
            <a:off x="3604381" y="9406745"/>
            <a:ext cx="3618479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Rethink the need for data</a:t>
            </a:r>
            <a:endParaRPr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105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4. Make Use of Public Data (and Pre-Trained Models)</a:t>
            </a:r>
            <a:endParaRPr/>
          </a:p>
        </p:txBody>
      </p:sp>
      <p:sp>
        <p:nvSpPr>
          <p:cNvPr id="1340" name="Google Shape;1340;p105"/>
          <p:cNvSpPr txBox="1">
            <a:spLocks noGrp="1"/>
          </p:cNvSpPr>
          <p:nvPr>
            <p:ph type="body" idx="1"/>
          </p:nvPr>
        </p:nvSpPr>
        <p:spPr>
          <a:xfrm>
            <a:off x="1676400" y="2570686"/>
            <a:ext cx="20485425" cy="740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81263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Products based on public data may be less defensible, but defensibility can be built via other product innovations</a:t>
            </a:r>
            <a:endParaRPr/>
          </a:p>
          <a:p>
            <a:pPr marL="481263" lvl="1" indent="-481263" algn="l" rtl="0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Can also use publicly available pre-trained ML models that can be customized with transfer learning</a:t>
            </a:r>
            <a:endParaRPr/>
          </a:p>
          <a:p>
            <a:pPr marL="481263" lvl="1" indent="-481263" algn="l" rtl="0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Before you conclude that the data you need is not available, look harder—  there is more publicly available data than you might imagine, including data marketplaces</a:t>
            </a:r>
            <a:endParaRPr/>
          </a:p>
        </p:txBody>
      </p:sp>
      <p:sp>
        <p:nvSpPr>
          <p:cNvPr id="1341" name="Google Shape;1341;p105"/>
          <p:cNvSpPr txBox="1"/>
          <p:nvPr/>
        </p:nvSpPr>
        <p:spPr>
          <a:xfrm>
            <a:off x="9918727" y="12492519"/>
            <a:ext cx="19055820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https://www.cnbc.com/2020/03/03/bluedot-used-artificial-intelligence-to-predict-coronavirus-spread.html</a:t>
            </a: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106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Solving the Chicken &amp; Egg Problem in AI Entrepreneurship</a:t>
            </a:r>
            <a:endParaRPr/>
          </a:p>
        </p:txBody>
      </p:sp>
      <p:grpSp>
        <p:nvGrpSpPr>
          <p:cNvPr id="1347" name="Google Shape;1347;p106"/>
          <p:cNvGrpSpPr/>
          <p:nvPr/>
        </p:nvGrpSpPr>
        <p:grpSpPr>
          <a:xfrm>
            <a:off x="11904162" y="3376946"/>
            <a:ext cx="10864761" cy="7083747"/>
            <a:chOff x="-1" y="0"/>
            <a:chExt cx="10864758" cy="7083745"/>
          </a:xfrm>
        </p:grpSpPr>
        <p:sp>
          <p:nvSpPr>
            <p:cNvPr id="1348" name="Google Shape;1348;p106"/>
            <p:cNvSpPr txBox="1"/>
            <p:nvPr/>
          </p:nvSpPr>
          <p:spPr>
            <a:xfrm>
              <a:off x="-1" y="4072318"/>
              <a:ext cx="387974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 AI Product(s)</a:t>
              </a:r>
              <a:endParaRPr/>
            </a:p>
          </p:txBody>
        </p:sp>
        <p:sp>
          <p:nvSpPr>
            <p:cNvPr id="1349" name="Google Shape;1349;p106"/>
            <p:cNvSpPr txBox="1"/>
            <p:nvPr/>
          </p:nvSpPr>
          <p:spPr>
            <a:xfrm>
              <a:off x="3546155" y="2217478"/>
              <a:ext cx="2507477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AI Systems</a:t>
              </a:r>
              <a:endParaRPr/>
            </a:p>
          </p:txBody>
        </p:sp>
        <p:sp>
          <p:nvSpPr>
            <p:cNvPr id="1350" name="Google Shape;1350;p106"/>
            <p:cNvSpPr txBox="1"/>
            <p:nvPr/>
          </p:nvSpPr>
          <p:spPr>
            <a:xfrm>
              <a:off x="4122861" y="5746377"/>
              <a:ext cx="1389480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New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351" name="Google Shape;1351;p106"/>
            <p:cNvSpPr txBox="1"/>
            <p:nvPr/>
          </p:nvSpPr>
          <p:spPr>
            <a:xfrm>
              <a:off x="6943275" y="4125862"/>
              <a:ext cx="1161327" cy="701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/>
            </a:p>
          </p:txBody>
        </p:sp>
        <p:sp>
          <p:nvSpPr>
            <p:cNvPr id="1352" name="Google Shape;1352;p106"/>
            <p:cNvSpPr/>
            <p:nvPr/>
          </p:nvSpPr>
          <p:spPr>
            <a:xfrm>
              <a:off x="1958305" y="2565340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106"/>
            <p:cNvSpPr/>
            <p:nvPr/>
          </p:nvSpPr>
          <p:spPr>
            <a:xfrm>
              <a:off x="6103400" y="2605203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106"/>
            <p:cNvSpPr/>
            <p:nvPr/>
          </p:nvSpPr>
          <p:spPr>
            <a:xfrm>
              <a:off x="1986395" y="4865181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106"/>
            <p:cNvSpPr/>
            <p:nvPr/>
          </p:nvSpPr>
          <p:spPr>
            <a:xfrm>
              <a:off x="5589126" y="4905044"/>
              <a:ext cx="1852166" cy="1532642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106"/>
            <p:cNvSpPr txBox="1"/>
            <p:nvPr/>
          </p:nvSpPr>
          <p:spPr>
            <a:xfrm>
              <a:off x="6371775" y="0"/>
              <a:ext cx="2304327" cy="1337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Original</a:t>
              </a:r>
              <a:endParaRPr/>
            </a:p>
            <a:p>
              <a:pPr marL="0" marR="0" lvl="2" indent="0" algn="ctr" rtl="0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Product(s)</a:t>
              </a:r>
              <a:endParaRPr/>
            </a:p>
          </p:txBody>
        </p:sp>
        <p:sp>
          <p:nvSpPr>
            <p:cNvPr id="1357" name="Google Shape;1357;p106"/>
            <p:cNvSpPr txBox="1"/>
            <p:nvPr/>
          </p:nvSpPr>
          <p:spPr>
            <a:xfrm>
              <a:off x="9475277" y="2217478"/>
              <a:ext cx="1389480" cy="7013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2" indent="0" algn="ctr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A7A7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A7A7A7"/>
                  </a:solidFill>
                  <a:latin typeface="Arial"/>
                  <a:ea typeface="Arial"/>
                  <a:cs typeface="Arial"/>
                  <a:sym typeface="Arial"/>
                </a:rPr>
                <a:t>Users</a:t>
              </a:r>
              <a:endParaRPr/>
            </a:p>
          </p:txBody>
        </p:sp>
        <p:sp>
          <p:nvSpPr>
            <p:cNvPr id="1358" name="Google Shape;1358;p106"/>
            <p:cNvSpPr/>
            <p:nvPr/>
          </p:nvSpPr>
          <p:spPr>
            <a:xfrm>
              <a:off x="4682352" y="656957"/>
              <a:ext cx="1538710" cy="141462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cubicBezTo>
                    <a:pt x="534" y="7997"/>
                    <a:pt x="7734" y="797"/>
                    <a:pt x="2160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106"/>
            <p:cNvSpPr/>
            <p:nvPr/>
          </p:nvSpPr>
          <p:spPr>
            <a:xfrm>
              <a:off x="8827446" y="696820"/>
              <a:ext cx="1309803" cy="1418457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cubicBezTo>
                    <a:pt x="20152" y="7593"/>
                    <a:pt x="12952" y="393"/>
                    <a:pt x="0" y="0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106"/>
            <p:cNvSpPr/>
            <p:nvPr/>
          </p:nvSpPr>
          <p:spPr>
            <a:xfrm>
              <a:off x="4710441" y="2956798"/>
              <a:ext cx="2059500" cy="1578666"/>
            </a:xfrm>
            <a:custGeom>
              <a:avLst/>
              <a:gdLst/>
              <a:ahLst/>
              <a:cxnLst/>
              <a:rect l="l" t="t" r="r" b="b"/>
              <a:pathLst>
                <a:path w="21600" h="21427" extrusionOk="0">
                  <a:moveTo>
                    <a:pt x="0" y="0"/>
                  </a:moveTo>
                  <a:cubicBezTo>
                    <a:pt x="164" y="14459"/>
                    <a:pt x="7364" y="21600"/>
                    <a:pt x="21600" y="21424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106"/>
            <p:cNvSpPr/>
            <p:nvPr/>
          </p:nvSpPr>
          <p:spPr>
            <a:xfrm>
              <a:off x="8313172" y="2996660"/>
              <a:ext cx="1852166" cy="1532643"/>
            </a:xfrm>
            <a:custGeom>
              <a:avLst/>
              <a:gdLst/>
              <a:ahLst/>
              <a:cxnLst/>
              <a:rect l="l" t="t" r="r" b="b"/>
              <a:pathLst>
                <a:path w="21600" h="20908" extrusionOk="0">
                  <a:moveTo>
                    <a:pt x="21600" y="0"/>
                  </a:moveTo>
                  <a:cubicBezTo>
                    <a:pt x="21004" y="14649"/>
                    <a:pt x="13804" y="21600"/>
                    <a:pt x="0" y="208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C41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2D2C4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2" name="Google Shape;1362;p106"/>
          <p:cNvSpPr/>
          <p:nvPr/>
        </p:nvSpPr>
        <p:spPr>
          <a:xfrm>
            <a:off x="2338583" y="33168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3" name="Google Shape;1363;p106"/>
          <p:cNvSpPr/>
          <p:nvPr/>
        </p:nvSpPr>
        <p:spPr>
          <a:xfrm>
            <a:off x="1762850" y="33170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64" name="Google Shape;1364;p106"/>
          <p:cNvSpPr txBox="1"/>
          <p:nvPr/>
        </p:nvSpPr>
        <p:spPr>
          <a:xfrm>
            <a:off x="2105178" y="34194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1365" name="Google Shape;1365;p106"/>
          <p:cNvSpPr txBox="1"/>
          <p:nvPr/>
        </p:nvSpPr>
        <p:spPr>
          <a:xfrm>
            <a:off x="3604381" y="3602845"/>
            <a:ext cx="6515567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Start with a non-AI product that generates data</a:t>
            </a:r>
            <a:endParaRPr/>
          </a:p>
        </p:txBody>
      </p:sp>
      <p:sp>
        <p:nvSpPr>
          <p:cNvPr id="1366" name="Google Shape;1366;p106"/>
          <p:cNvSpPr/>
          <p:nvPr/>
        </p:nvSpPr>
        <p:spPr>
          <a:xfrm>
            <a:off x="2338583" y="47646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106"/>
          <p:cNvSpPr/>
          <p:nvPr/>
        </p:nvSpPr>
        <p:spPr>
          <a:xfrm>
            <a:off x="1762850" y="47648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68" name="Google Shape;1368;p106"/>
          <p:cNvSpPr txBox="1"/>
          <p:nvPr/>
        </p:nvSpPr>
        <p:spPr>
          <a:xfrm>
            <a:off x="2105178" y="48672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  <p:sp>
        <p:nvSpPr>
          <p:cNvPr id="1369" name="Google Shape;1369;p106"/>
          <p:cNvSpPr txBox="1"/>
          <p:nvPr/>
        </p:nvSpPr>
        <p:spPr>
          <a:xfrm>
            <a:off x="3604381" y="5050645"/>
            <a:ext cx="5837953" cy="52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Partner with an organization that has data</a:t>
            </a:r>
            <a:endParaRPr/>
          </a:p>
        </p:txBody>
      </p:sp>
      <p:sp>
        <p:nvSpPr>
          <p:cNvPr id="1370" name="Google Shape;1370;p106"/>
          <p:cNvSpPr/>
          <p:nvPr/>
        </p:nvSpPr>
        <p:spPr>
          <a:xfrm>
            <a:off x="2338583" y="62632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106"/>
          <p:cNvSpPr/>
          <p:nvPr/>
        </p:nvSpPr>
        <p:spPr>
          <a:xfrm>
            <a:off x="1762850" y="62634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72" name="Google Shape;1372;p106"/>
          <p:cNvSpPr txBox="1"/>
          <p:nvPr/>
        </p:nvSpPr>
        <p:spPr>
          <a:xfrm>
            <a:off x="2105178" y="6365808"/>
            <a:ext cx="619369" cy="103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  <p:sp>
        <p:nvSpPr>
          <p:cNvPr id="1373" name="Google Shape;1373;p106"/>
          <p:cNvSpPr txBox="1"/>
          <p:nvPr/>
        </p:nvSpPr>
        <p:spPr>
          <a:xfrm>
            <a:off x="3604381" y="6549245"/>
            <a:ext cx="5787053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Crowdsource the (labeled) data you need</a:t>
            </a:r>
            <a:endParaRPr/>
          </a:p>
        </p:txBody>
      </p:sp>
      <p:sp>
        <p:nvSpPr>
          <p:cNvPr id="1374" name="Google Shape;1374;p106"/>
          <p:cNvSpPr/>
          <p:nvPr/>
        </p:nvSpPr>
        <p:spPr>
          <a:xfrm>
            <a:off x="2338583" y="77110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106"/>
          <p:cNvSpPr/>
          <p:nvPr/>
        </p:nvSpPr>
        <p:spPr>
          <a:xfrm>
            <a:off x="1762850" y="77112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76" name="Google Shape;1376;p106"/>
          <p:cNvSpPr txBox="1"/>
          <p:nvPr/>
        </p:nvSpPr>
        <p:spPr>
          <a:xfrm>
            <a:off x="2105178" y="78136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  <p:sp>
        <p:nvSpPr>
          <p:cNvPr id="1377" name="Google Shape;1377;p106"/>
          <p:cNvSpPr txBox="1"/>
          <p:nvPr/>
        </p:nvSpPr>
        <p:spPr>
          <a:xfrm>
            <a:off x="3604381" y="7997045"/>
            <a:ext cx="3414882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Make use of public data</a:t>
            </a:r>
            <a:endParaRPr/>
          </a:p>
        </p:txBody>
      </p:sp>
      <p:sp>
        <p:nvSpPr>
          <p:cNvPr id="1378" name="Google Shape;1378;p106"/>
          <p:cNvSpPr/>
          <p:nvPr/>
        </p:nvSpPr>
        <p:spPr>
          <a:xfrm>
            <a:off x="2338583" y="9120779"/>
            <a:ext cx="8684507" cy="113771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106"/>
          <p:cNvSpPr/>
          <p:nvPr/>
        </p:nvSpPr>
        <p:spPr>
          <a:xfrm>
            <a:off x="1762850" y="9120940"/>
            <a:ext cx="1518903" cy="11373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4740" y="0"/>
                </a:lnTo>
                <a:lnTo>
                  <a:pt x="21600" y="21600"/>
                </a:lnTo>
                <a:lnTo>
                  <a:pt x="0" y="213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Garamond"/>
              <a:buNone/>
            </a:pPr>
            <a:endParaRPr sz="4400" b="0" i="0" u="none" strike="noStrike" cap="none">
              <a:solidFill>
                <a:schemeClr val="accent4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80" name="Google Shape;1380;p106"/>
          <p:cNvSpPr txBox="1"/>
          <p:nvPr/>
        </p:nvSpPr>
        <p:spPr>
          <a:xfrm>
            <a:off x="2105178" y="9223308"/>
            <a:ext cx="619369" cy="103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  <p:sp>
        <p:nvSpPr>
          <p:cNvPr id="1381" name="Google Shape;1381;p106"/>
          <p:cNvSpPr txBox="1"/>
          <p:nvPr/>
        </p:nvSpPr>
        <p:spPr>
          <a:xfrm>
            <a:off x="3604381" y="9406745"/>
            <a:ext cx="3618479" cy="52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2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74A2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3F74A2"/>
                </a:solidFill>
                <a:latin typeface="Arial"/>
                <a:ea typeface="Arial"/>
                <a:cs typeface="Arial"/>
                <a:sym typeface="Arial"/>
              </a:rPr>
              <a:t>Rethink the need for data</a:t>
            </a:r>
            <a:endParaRPr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107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5. Rethink the Need for Data</a:t>
            </a:r>
            <a:endParaRPr/>
          </a:p>
        </p:txBody>
      </p:sp>
      <p:sp>
        <p:nvSpPr>
          <p:cNvPr id="1387" name="Google Shape;1387;p107"/>
          <p:cNvSpPr txBox="1">
            <a:spLocks noGrp="1"/>
          </p:cNvSpPr>
          <p:nvPr>
            <p:ph type="body" idx="1"/>
          </p:nvPr>
        </p:nvSpPr>
        <p:spPr>
          <a:xfrm>
            <a:off x="1676400" y="2570686"/>
            <a:ext cx="20485425" cy="740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81263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Most of the practical AI today is built on ML (particularly supervised ML, which requires large labeled training datasets)</a:t>
            </a:r>
            <a:endParaRPr/>
          </a:p>
          <a:p>
            <a:pPr marL="481263" lvl="1" indent="-481263" algn="l" rtl="0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There are many approaches to building AI without large datasets</a:t>
            </a:r>
            <a:endParaRPr/>
          </a:p>
          <a:p>
            <a:pPr marL="1243263" lvl="2" indent="-481262" algn="l" rtl="0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Reinforcement learning</a:t>
            </a:r>
            <a:endParaRPr/>
          </a:p>
          <a:p>
            <a:pPr marL="1243263" lvl="2" indent="-481262" algn="l" rtl="0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Expert systems</a:t>
            </a:r>
            <a:endParaRPr/>
          </a:p>
        </p:txBody>
      </p:sp>
      <p:sp>
        <p:nvSpPr>
          <p:cNvPr id="1388" name="Google Shape;1388;p107"/>
          <p:cNvSpPr txBox="1"/>
          <p:nvPr/>
        </p:nvSpPr>
        <p:spPr>
          <a:xfrm>
            <a:off x="5363360" y="12492519"/>
            <a:ext cx="23611187" cy="884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https://medium.com/curai-tech/the-science-of-assisting-medical-diagnosis-from-expert-systems-to-machine-learned-models-cc2ef0b03098</a:t>
            </a: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 Featu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Features</a:t>
            </a:r>
          </a:p>
        </p:txBody>
      </p:sp>
      <p:sp>
        <p:nvSpPr>
          <p:cNvPr id="225" name="Which words that appear in different texts predict outcomes…"/>
          <p:cNvSpPr txBox="1">
            <a:spLocks noGrp="1"/>
          </p:cNvSpPr>
          <p:nvPr>
            <p:ph type="body" idx="1"/>
          </p:nvPr>
        </p:nvSpPr>
        <p:spPr>
          <a:xfrm>
            <a:off x="1676400" y="3667871"/>
            <a:ext cx="21031200" cy="8014775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Which words that appear in different texts predict outcomes</a:t>
            </a:r>
          </a:p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Example: Online review</a:t>
            </a:r>
          </a:p>
          <a:p>
            <a:pPr marL="1270000" lvl="2" indent="-508000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Look at particular words that have meaning for making predictions about product sales, repeat purchases, whether or not a review is “helpful”</a:t>
            </a:r>
          </a:p>
          <a:p>
            <a:pPr marL="1270000" lvl="2" indent="-508000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Could be sentimental words, positive/negative words, words about the product</a:t>
            </a:r>
          </a:p>
        </p:txBody>
      </p:sp>
      <p:sp>
        <p:nvSpPr>
          <p:cNvPr id="226" name="Example: A word"/>
          <p:cNvSpPr txBox="1"/>
          <p:nvPr/>
        </p:nvSpPr>
        <p:spPr>
          <a:xfrm>
            <a:off x="1676400" y="2559573"/>
            <a:ext cx="21031200" cy="1106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Example: A word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build="p" bldLvl="5" animBg="1" advAuto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108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Reinforcement Learning</a:t>
            </a:r>
            <a:endParaRPr/>
          </a:p>
        </p:txBody>
      </p:sp>
      <p:sp>
        <p:nvSpPr>
          <p:cNvPr id="1394" name="Google Shape;1394;p108"/>
          <p:cNvSpPr txBox="1">
            <a:spLocks noGrp="1"/>
          </p:cNvSpPr>
          <p:nvPr>
            <p:ph type="body" idx="1"/>
          </p:nvPr>
        </p:nvSpPr>
        <p:spPr>
          <a:xfrm>
            <a:off x="1676400" y="2570686"/>
            <a:ext cx="20485425" cy="740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81263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AI systems do not begin with large training datasets, but learn by taking actions and observing the results </a:t>
            </a:r>
            <a:endParaRPr/>
          </a:p>
          <a:p>
            <a:pPr marL="481263" lvl="1" indent="-481263" algn="l" rtl="0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Google’s AlphaGo was trained on a large dataset, but iteration #2, AlphaZero, was based on reinforcement learning— yet AlphaZero beat AlphaGo (which itself beat world champion Lee Sedol)</a:t>
            </a: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109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31199" cy="11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093B"/>
              </a:buClr>
              <a:buSzPts val="5600"/>
              <a:buFont typeface="Arial"/>
              <a:buNone/>
            </a:pPr>
            <a:r>
              <a:rPr lang="en-US" sz="5600" b="0" i="0" u="none" strike="noStrike" cap="none">
                <a:solidFill>
                  <a:srgbClr val="C5093B"/>
                </a:solidFill>
                <a:latin typeface="Arial"/>
                <a:ea typeface="Arial"/>
                <a:cs typeface="Arial"/>
                <a:sym typeface="Arial"/>
              </a:rPr>
              <a:t>Expert Systems</a:t>
            </a:r>
            <a:endParaRPr/>
          </a:p>
        </p:txBody>
      </p:sp>
      <p:sp>
        <p:nvSpPr>
          <p:cNvPr id="1400" name="Google Shape;1400;p109"/>
          <p:cNvSpPr txBox="1">
            <a:spLocks noGrp="1"/>
          </p:cNvSpPr>
          <p:nvPr>
            <p:ph type="body" idx="1"/>
          </p:nvPr>
        </p:nvSpPr>
        <p:spPr>
          <a:xfrm>
            <a:off x="1676400" y="2570686"/>
            <a:ext cx="20485425" cy="740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81263" lvl="1" indent="-481263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Simple rule-based systems that codify rules used by experts</a:t>
            </a:r>
            <a:endParaRPr/>
          </a:p>
          <a:p>
            <a:pPr marL="481263" lvl="1" indent="-481263" algn="l" rtl="0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Char char="•"/>
            </a:pPr>
            <a:r>
              <a:rPr lang="en-US" sz="4800"/>
              <a:t>These rarely beat well-trained ML for complex tasks, but they can help you get started</a:t>
            </a: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Rectangle 2"/>
          <p:cNvSpPr/>
          <p:nvPr/>
        </p:nvSpPr>
        <p:spPr>
          <a:xfrm>
            <a:off x="9448800" y="1828800"/>
            <a:ext cx="5486400" cy="608721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an use combinations of words or groups of words…"/>
          <p:cNvSpPr txBox="1">
            <a:spLocks noGrp="1"/>
          </p:cNvSpPr>
          <p:nvPr>
            <p:ph type="body" idx="1"/>
          </p:nvPr>
        </p:nvSpPr>
        <p:spPr>
          <a:xfrm>
            <a:off x="1676400" y="2651477"/>
            <a:ext cx="21031200" cy="9469663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Can use combinations of words or groups of words</a:t>
            </a:r>
          </a:p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Sentiment analysis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Describing whether the words someone uses in a piece of text means they are feeling more positive or negative about what they are talking about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Other ways to map sentiment in a way that can map to larger sets of emotions, not just positive or negative</a:t>
            </a:r>
          </a:p>
        </p:txBody>
      </p:sp>
      <p:sp>
        <p:nvSpPr>
          <p:cNvPr id="229" name="Text Featu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Features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hese features extracted from the text allow us to predict outcomes (e.g. sentiment predicts buying behavior)…"/>
          <p:cNvSpPr txBox="1">
            <a:spLocks noGrp="1"/>
          </p:cNvSpPr>
          <p:nvPr>
            <p:ph type="body" idx="1"/>
          </p:nvPr>
        </p:nvSpPr>
        <p:spPr>
          <a:xfrm>
            <a:off x="1676400" y="2651477"/>
            <a:ext cx="21031200" cy="9469663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These features extracted from the text allow us to predict outcomes (e.g. sentiment predicts buying behavior)</a:t>
            </a:r>
          </a:p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Deep learning gives us even more flexibility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Can combine the text content in richer and more meaningful ways</a:t>
            </a:r>
          </a:p>
        </p:txBody>
      </p:sp>
      <p:sp>
        <p:nvSpPr>
          <p:cNvPr id="232" name="Natural Language Process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Natural Language Processing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0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Natural Language Process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Natural Language Processing</a:t>
            </a:r>
          </a:p>
        </p:txBody>
      </p:sp>
      <p:sp>
        <p:nvSpPr>
          <p:cNvPr id="235" name="Creating an algorithm that starts with breaking news and generates information or predictions about stock price…"/>
          <p:cNvSpPr txBox="1">
            <a:spLocks noGrp="1"/>
          </p:cNvSpPr>
          <p:nvPr>
            <p:ph type="body" idx="1"/>
          </p:nvPr>
        </p:nvSpPr>
        <p:spPr>
          <a:xfrm>
            <a:off x="1676400" y="3667871"/>
            <a:ext cx="21031200" cy="8014775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Creating an algorithm that starts with breaking news and generates information or predictions about stock price</a:t>
            </a:r>
          </a:p>
          <a:p>
            <a:pPr marL="1270000" lvl="2" indent="-508000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Start with a database of news articles</a:t>
            </a:r>
          </a:p>
          <a:p>
            <a:pPr marL="1270000" lvl="2" indent="-508000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Generate features from the news articles</a:t>
            </a:r>
          </a:p>
          <a:p>
            <a:pPr marL="1270000" lvl="2" indent="-508000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Label to be predicted may be the stock movement for a given time unit</a:t>
            </a:r>
          </a:p>
          <a:p>
            <a:pPr marL="1270000" lvl="2" indent="-508000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Use training data to train the model</a:t>
            </a:r>
          </a:p>
          <a:p>
            <a:pPr marL="1270000" lvl="2" indent="-508000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Test performance on test data set</a:t>
            </a:r>
          </a:p>
          <a:p>
            <a:pPr marL="1270000" lvl="2" indent="-508000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Deploy </a:t>
            </a:r>
          </a:p>
        </p:txBody>
      </p:sp>
      <p:sp>
        <p:nvSpPr>
          <p:cNvPr id="236" name="Example: News articles and stock price movements"/>
          <p:cNvSpPr txBox="1"/>
          <p:nvPr/>
        </p:nvSpPr>
        <p:spPr>
          <a:xfrm>
            <a:off x="1676400" y="2559573"/>
            <a:ext cx="21031200" cy="1106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Example: News articles and stock price movements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0" build="p" bldLvl="5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Another common application for NLP, instead of prediction, is taking text and putting it into groups or topics…"/>
          <p:cNvSpPr txBox="1">
            <a:spLocks noGrp="1"/>
          </p:cNvSpPr>
          <p:nvPr>
            <p:ph type="body" idx="1"/>
          </p:nvPr>
        </p:nvSpPr>
        <p:spPr>
          <a:xfrm>
            <a:off x="1676400" y="2651477"/>
            <a:ext cx="21031200" cy="9469663"/>
          </a:xfrm>
          <a:prstGeom prst="rect">
            <a:avLst/>
          </a:prstGeom>
        </p:spPr>
        <p:txBody>
          <a:bodyPr/>
          <a:lstStyle/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Another common application for NLP, instead of prediction, is taking text and putting it into groups or topics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An example of unsupervised learning</a:t>
            </a:r>
          </a:p>
          <a:p>
            <a:pPr marL="481263" lvl="1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Topic modeling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Classifies documents by content in a way that makes them easier to interpret</a:t>
            </a:r>
          </a:p>
          <a:p>
            <a:pPr marL="1243263" lvl="2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Will tell you how these documents should be grouped together in a way that makes it easier to take action on them from a business perspective</a:t>
            </a:r>
          </a:p>
        </p:txBody>
      </p:sp>
      <p:sp>
        <p:nvSpPr>
          <p:cNvPr id="239" name="Natural Language Process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Natural Language Processing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" grpId="0" build="p" bldLvl="5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ubtitle 2"/>
          <p:cNvSpPr txBox="1">
            <a:spLocks noGrp="1"/>
          </p:cNvSpPr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r>
              <a:t>GANs and VAEs</a:t>
            </a:r>
          </a:p>
        </p:txBody>
      </p:sp>
      <p:sp>
        <p:nvSpPr>
          <p:cNvPr id="215" name="Text Placeholder 5"/>
          <p:cNvSpPr>
            <a:spLocks noGrp="1"/>
          </p:cNvSpPr>
          <p:nvPr>
            <p:ph type="body" idx="21"/>
          </p:nvPr>
        </p:nvSpPr>
        <p:spPr>
          <a:xfrm>
            <a:off x="1151343" y="10852057"/>
            <a:ext cx="22287777" cy="10147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r>
              <a:t>Prasanna (Sonny) Tambe, Associate Professor of Operations, Information and Decisions</a:t>
            </a:r>
          </a:p>
        </p:txBody>
      </p:sp>
      <p:sp>
        <p:nvSpPr>
          <p:cNvPr id="216" name="Title 1"/>
          <p:cNvSpPr txBox="1">
            <a:spLocks noGrp="1"/>
          </p:cNvSpPr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r>
              <a:t>AI Fundamentals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arton 2016 16:9">
  <a:themeElements>
    <a:clrScheme name="Wharton 2016 16:9">
      <a:dk1>
        <a:srgbClr val="2D2C41"/>
      </a:dk1>
      <a:lt1>
        <a:srgbClr val="FFFFFF"/>
      </a:lt1>
      <a:dk2>
        <a:srgbClr val="A7A7A7"/>
      </a:dk2>
      <a:lt2>
        <a:srgbClr val="535353"/>
      </a:lt2>
      <a:accent1>
        <a:srgbClr val="004785"/>
      </a:accent1>
      <a:accent2>
        <a:srgbClr val="A90533"/>
      </a:accent2>
      <a:accent3>
        <a:srgbClr val="026CB5"/>
      </a:accent3>
      <a:accent4>
        <a:srgbClr val="06AAFC"/>
      </a:accent4>
      <a:accent5>
        <a:srgbClr val="96227D"/>
      </a:accent5>
      <a:accent6>
        <a:srgbClr val="D7BC6A"/>
      </a:accent6>
      <a:hlink>
        <a:srgbClr val="0000FF"/>
      </a:hlink>
      <a:folHlink>
        <a:srgbClr val="FF00FF"/>
      </a:folHlink>
    </a:clrScheme>
    <a:fontScheme name="Wharton 2016 16: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Wharton 2016 16: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3000"/>
          </a:lnSpc>
          <a:spcBef>
            <a:spcPts val="16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chemeClr val="accent4"/>
            </a:solidFill>
            <a:effectLst/>
            <a:uFillTx/>
            <a:latin typeface="Garamond"/>
            <a:ea typeface="Garamond"/>
            <a:cs typeface="Garamond"/>
            <a:sym typeface="Garamon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2D2C41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arton 2016 16:9">
  <a:themeElements>
    <a:clrScheme name="Wharton 2016 16: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4785"/>
      </a:accent1>
      <a:accent2>
        <a:srgbClr val="A90533"/>
      </a:accent2>
      <a:accent3>
        <a:srgbClr val="026CB5"/>
      </a:accent3>
      <a:accent4>
        <a:srgbClr val="06AAFC"/>
      </a:accent4>
      <a:accent5>
        <a:srgbClr val="96227D"/>
      </a:accent5>
      <a:accent6>
        <a:srgbClr val="D7BC6A"/>
      </a:accent6>
      <a:hlink>
        <a:srgbClr val="0000FF"/>
      </a:hlink>
      <a:folHlink>
        <a:srgbClr val="FF00FF"/>
      </a:folHlink>
    </a:clrScheme>
    <a:fontScheme name="Wharton 2016 16: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Wharton 2016 16: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3000"/>
          </a:lnSpc>
          <a:spcBef>
            <a:spcPts val="16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chemeClr val="accent4"/>
            </a:solidFill>
            <a:effectLst/>
            <a:uFillTx/>
            <a:latin typeface="Garamond"/>
            <a:ea typeface="Garamond"/>
            <a:cs typeface="Garamond"/>
            <a:sym typeface="Garamon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2D2C41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1998</Words>
  <Application>Microsoft Office PowerPoint</Application>
  <PresentationFormat>Custom</PresentationFormat>
  <Paragraphs>267</Paragraphs>
  <Slides>42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Arial</vt:lpstr>
      <vt:lpstr>Calibri</vt:lpstr>
      <vt:lpstr>Garamond</vt:lpstr>
      <vt:lpstr>Wharton 2016 16:9</vt:lpstr>
      <vt:lpstr>AI Fundamentals</vt:lpstr>
      <vt:lpstr>Text is a Valuable Form of Unstructured Data</vt:lpstr>
      <vt:lpstr>Natural Language Processing</vt:lpstr>
      <vt:lpstr>Text Features</vt:lpstr>
      <vt:lpstr>Text Features</vt:lpstr>
      <vt:lpstr>Natural Language Processing</vt:lpstr>
      <vt:lpstr>Natural Language Processing</vt:lpstr>
      <vt:lpstr>Natural Language Processing</vt:lpstr>
      <vt:lpstr>AI Fundamentals</vt:lpstr>
      <vt:lpstr>Generative Models</vt:lpstr>
      <vt:lpstr>Generative Models</vt:lpstr>
      <vt:lpstr>Generative Adversarial Networks (GANs)</vt:lpstr>
      <vt:lpstr>Generator and Discriminator Networks</vt:lpstr>
      <vt:lpstr>GAN Example: Real vs. Fake Faces</vt:lpstr>
      <vt:lpstr>Generative Adversarial Networks (GANs)</vt:lpstr>
      <vt:lpstr>Variational AutoEncoders (VAEs)</vt:lpstr>
      <vt:lpstr>Variational AutoEncoders (VAEs)</vt:lpstr>
      <vt:lpstr>Applications: Controlled Content Generation</vt:lpstr>
      <vt:lpstr>Applications: Controlled Content Generation</vt:lpstr>
      <vt:lpstr>AI Fundamentals for Non-Data Scientists</vt:lpstr>
      <vt:lpstr>Traditional Dev Ops</vt:lpstr>
      <vt:lpstr>Machine Learning Workflow</vt:lpstr>
      <vt:lpstr>Machine Learning Workflow</vt:lpstr>
      <vt:lpstr>Machine Learning Workflow</vt:lpstr>
      <vt:lpstr>Existing ML Ops Tools</vt:lpstr>
      <vt:lpstr>PowerPoint Presentation</vt:lpstr>
      <vt:lpstr>The Need for Data Can Pose a Chicken &amp; Egg Problem</vt:lpstr>
      <vt:lpstr>Solving the Chicken &amp; Egg Problem in AI Entrepreneurship</vt:lpstr>
      <vt:lpstr>Solving the Chicken &amp; Egg Problem in AI Entrepreneurship</vt:lpstr>
      <vt:lpstr>1. Start with a Non-AI Product that Generates Data</vt:lpstr>
      <vt:lpstr>1. Start with a Non-AI Product that Generates Data</vt:lpstr>
      <vt:lpstr>Solving the Chicken &amp; Egg Problem in AI Entrepreneurship</vt:lpstr>
      <vt:lpstr>2. Partner With An Organization That Has Data</vt:lpstr>
      <vt:lpstr>Solving the Chicken &amp; Egg Problem in AI Entrepreneurship</vt:lpstr>
      <vt:lpstr>3. Crowdsource the (Labeled) Data You Need</vt:lpstr>
      <vt:lpstr>Solving the Chicken &amp; Egg Problem in AI Entrepreneurship</vt:lpstr>
      <vt:lpstr>4. Make Use of Public Data (and Pre-Trained Models)</vt:lpstr>
      <vt:lpstr>Solving the Chicken &amp; Egg Problem in AI Entrepreneurship</vt:lpstr>
      <vt:lpstr>5. Rethink the Need for Data</vt:lpstr>
      <vt:lpstr>Reinforcement Learning</vt:lpstr>
      <vt:lpstr>Expert Systems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Fundamentals</dc:title>
  <cp:lastModifiedBy>Lockley, Lenise</cp:lastModifiedBy>
  <cp:revision>3</cp:revision>
  <dcterms:modified xsi:type="dcterms:W3CDTF">2021-10-29T15:57:02Z</dcterms:modified>
</cp:coreProperties>
</file>